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299" r:id="rId4"/>
    <p:sldId id="328" r:id="rId5"/>
    <p:sldId id="327" r:id="rId6"/>
    <p:sldId id="303" r:id="rId7"/>
    <p:sldId id="304" r:id="rId8"/>
    <p:sldId id="305" r:id="rId9"/>
    <p:sldId id="323" r:id="rId10"/>
    <p:sldId id="326" r:id="rId11"/>
    <p:sldId id="260" r:id="rId12"/>
    <p:sldId id="296" r:id="rId13"/>
    <p:sldId id="300" r:id="rId14"/>
    <p:sldId id="306" r:id="rId15"/>
    <p:sldId id="324" r:id="rId16"/>
    <p:sldId id="325" r:id="rId17"/>
    <p:sldId id="301" r:id="rId18"/>
    <p:sldId id="320" r:id="rId19"/>
    <p:sldId id="315" r:id="rId20"/>
    <p:sldId id="317" r:id="rId21"/>
    <p:sldId id="316" r:id="rId22"/>
    <p:sldId id="302" r:id="rId23"/>
    <p:sldId id="318" r:id="rId24"/>
    <p:sldId id="321" r:id="rId25"/>
    <p:sldId id="330" r:id="rId26"/>
    <p:sldId id="283" r:id="rId27"/>
    <p:sldId id="329" r:id="rId28"/>
    <p:sldId id="307" r:id="rId29"/>
    <p:sldId id="311" r:id="rId30"/>
    <p:sldId id="313" r:id="rId31"/>
    <p:sldId id="309" r:id="rId32"/>
    <p:sldId id="310" r:id="rId33"/>
    <p:sldId id="31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57FB0"/>
    <a:srgbClr val="DF7A5D"/>
    <a:srgbClr val="C62226"/>
    <a:srgbClr val="EFC415"/>
    <a:srgbClr val="6BC0E8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83387"/>
  </p:normalViewPr>
  <p:slideViewPr>
    <p:cSldViewPr>
      <p:cViewPr varScale="1">
        <p:scale>
          <a:sx n="136" d="100"/>
          <a:sy n="136" d="100"/>
        </p:scale>
        <p:origin x="108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2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4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3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7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6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76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11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42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11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13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6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7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36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63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38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5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7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1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4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8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86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75D0F-DBA7-4D7E-8B01-F91AB1F2A6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0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50130B8-1C1E-E965-0AE7-B36B5E6F6B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3273A-9CE0-DE64-F036-3E482EB040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0" y="5737227"/>
            <a:ext cx="1143000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62501v1" TargetMode="Externa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www.biorxiv.org/content/10.1101/262501v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40.png"/><Relationship Id="rId5" Type="http://schemas.openxmlformats.org/officeDocument/2006/relationships/image" Target="../media/image13.png"/><Relationship Id="rId15" Type="http://schemas.openxmlformats.org/officeDocument/2006/relationships/hyperlink" Target="https://arxiv.org/pdf/1812.04948.pdf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70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Relationship Id="rId9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1.00937.pdf" TargetMode="External"/><Relationship Id="rId5" Type="http://schemas.openxmlformats.org/officeDocument/2006/relationships/hyperlink" Target="https://arxiv.org/abs/2112.01075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3-41437-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informatics.cn/2-introduction-to-single-cell-rna-seq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paper.cn/newsDetail_forward_1168231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2-019-0494-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10.1101/262501v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4079776" y="2166808"/>
            <a:ext cx="698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SCPERB</a:t>
            </a:r>
            <a:r>
              <a:rPr lang="en-US" altLang="zh-CN" sz="4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SINGLE-CELL PERTURBATION</a:t>
            </a:r>
          </a:p>
          <a:p>
            <a:pPr algn="dist"/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 STYLE TRANSFER-BASED</a:t>
            </a:r>
            <a:r>
              <a:rPr lang="zh-CN" altLang="en-US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VAE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D56CF2-EB77-9F9B-7A54-5E4686FF0CAD}"/>
              </a:ext>
            </a:extLst>
          </p:cNvPr>
          <p:cNvGrpSpPr/>
          <p:nvPr/>
        </p:nvGrpSpPr>
        <p:grpSpPr>
          <a:xfrm>
            <a:off x="6096000" y="3515714"/>
            <a:ext cx="4824536" cy="705374"/>
            <a:chOff x="6417071" y="3428999"/>
            <a:chExt cx="4824536" cy="7053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356F-4364-4C79-B744-82242EAA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A9F74A-7D5B-43B0-8104-7A8898EA3A91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187773-DFE3-F984-0D28-B8764F21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2" y="1062149"/>
            <a:ext cx="9000000" cy="21062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4" y="908720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6A97E-B347-F1DF-EABC-FF62DD533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4" b="18144"/>
          <a:stretch/>
        </p:blipFill>
        <p:spPr>
          <a:xfrm>
            <a:off x="1529912" y="3332821"/>
            <a:ext cx="9000000" cy="3147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31A2A8-4D4F-E46D-FE2F-78F32056E09E}"/>
              </a:ext>
            </a:extLst>
          </p:cNvPr>
          <p:cNvSpPr txBox="1"/>
          <p:nvPr/>
        </p:nvSpPr>
        <p:spPr>
          <a:xfrm>
            <a:off x="5390526" y="2944703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3CBD9-5C1B-EA04-166D-39F815CCDE74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FB747-0D60-0BB8-EAC1-5F1CF3DC3A82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955AEF-E397-92D9-EAC1-18F32AF9EB0C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</a:t>
            </a: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0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233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Summary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34" y="3718800"/>
            <a:ext cx="12582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文章概括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Summary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B07136-10A1-7B51-0AF6-E19647FE3248}"/>
              </a:ext>
            </a:extLst>
          </p:cNvPr>
          <p:cNvGrpSpPr/>
          <p:nvPr/>
        </p:nvGrpSpPr>
        <p:grpSpPr>
          <a:xfrm>
            <a:off x="1285836" y="880839"/>
            <a:ext cx="10022755" cy="2428624"/>
            <a:chOff x="713590" y="1276836"/>
            <a:chExt cx="10472632" cy="253763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4D23B70-EA33-7E72-4EAE-609DB351A680}"/>
                </a:ext>
              </a:extLst>
            </p:cNvPr>
            <p:cNvGrpSpPr/>
            <p:nvPr/>
          </p:nvGrpSpPr>
          <p:grpSpPr>
            <a:xfrm>
              <a:off x="713590" y="1276836"/>
              <a:ext cx="2761928" cy="2521483"/>
              <a:chOff x="407368" y="1218785"/>
              <a:chExt cx="2761928" cy="252148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0AEEF38-1D0D-B061-7076-362A6CBBB05F}"/>
                  </a:ext>
                </a:extLst>
              </p:cNvPr>
              <p:cNvGrpSpPr/>
              <p:nvPr/>
            </p:nvGrpSpPr>
            <p:grpSpPr>
              <a:xfrm>
                <a:off x="407368" y="1748306"/>
                <a:ext cx="2761928" cy="1991962"/>
                <a:chOff x="1343472" y="1471086"/>
                <a:chExt cx="2761928" cy="1991962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EF24FA13-B69A-245F-6AB0-9F3C008E71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5876" y="1843048"/>
                  <a:ext cx="1492894" cy="1620000"/>
                  <a:chOff x="973307" y="1039906"/>
                  <a:chExt cx="2020905" cy="2238935"/>
                </a:xfrm>
              </p:grpSpPr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061CAA99-0689-ED48-8675-8F728DB756F2}"/>
                      </a:ext>
                    </a:extLst>
                  </p:cNvPr>
                  <p:cNvGrpSpPr/>
                  <p:nvPr/>
                </p:nvGrpSpPr>
                <p:grpSpPr>
                  <a:xfrm>
                    <a:off x="1311802" y="1039906"/>
                    <a:ext cx="322730" cy="2238935"/>
                    <a:chOff x="1299882" y="1039906"/>
                    <a:chExt cx="322730" cy="2238935"/>
                  </a:xfrm>
                  <a:solidFill>
                    <a:srgbClr val="FEEFAA"/>
                  </a:solidFill>
                </p:grpSpPr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DDCD0DDE-ECB3-F0C0-DE3D-0599B1154C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039906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3760BFAD-9326-B0F5-DC06-724BD8F83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8E43EBBA-6A04-AC04-0BC2-FEA0ED3EC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49ED8936-CE17-DEB0-3931-76E22C8DE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8C5ECBD3-EBF1-BEE0-3DC4-D7960FCF9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9882" y="2956111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7" name="组合 96">
                    <a:extLst>
                      <a:ext uri="{FF2B5EF4-FFF2-40B4-BE49-F238E27FC236}">
                        <a16:creationId xmlns:a16="http://schemas.microsoft.com/office/drawing/2014/main" id="{9B5C3D01-2572-A3A4-0589-7A72ECBDCAD0}"/>
                      </a:ext>
                    </a:extLst>
                  </p:cNvPr>
                  <p:cNvGrpSpPr/>
                  <p:nvPr/>
                </p:nvGrpSpPr>
                <p:grpSpPr>
                  <a:xfrm>
                    <a:off x="2671482" y="1348067"/>
                    <a:ext cx="322730" cy="1622612"/>
                    <a:chOff x="2671482" y="1423147"/>
                    <a:chExt cx="322730" cy="1622612"/>
                  </a:xfrm>
                  <a:solidFill>
                    <a:srgbClr val="D4E6FF"/>
                  </a:solidFill>
                </p:grpSpPr>
                <p:sp>
                  <p:nvSpPr>
                    <p:cNvPr id="120" name="椭圆 119">
                      <a:extLst>
                        <a:ext uri="{FF2B5EF4-FFF2-40B4-BE49-F238E27FC236}">
                          <a16:creationId xmlns:a16="http://schemas.microsoft.com/office/drawing/2014/main" id="{1C9732D2-9C5D-06D4-2B69-9BF2E5E8C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423147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椭圆 120">
                      <a:extLst>
                        <a:ext uri="{FF2B5EF4-FFF2-40B4-BE49-F238E27FC236}">
                          <a16:creationId xmlns:a16="http://schemas.microsoft.com/office/drawing/2014/main" id="{2CED0080-A637-07FB-9A59-07C27828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1806388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2" name="椭圆 121">
                      <a:extLst>
                        <a:ext uri="{FF2B5EF4-FFF2-40B4-BE49-F238E27FC236}">
                          <a16:creationId xmlns:a16="http://schemas.microsoft.com/office/drawing/2014/main" id="{61807DD1-F968-4735-79A4-E0CEE4342A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1896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椭圆 122">
                      <a:extLst>
                        <a:ext uri="{FF2B5EF4-FFF2-40B4-BE49-F238E27FC236}">
                          <a16:creationId xmlns:a16="http://schemas.microsoft.com/office/drawing/2014/main" id="{BA0CC1E1-2BE5-0FFB-78DC-BFD068B36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1482" y="2723029"/>
                      <a:ext cx="322730" cy="32273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98" name="直线连接符 97">
                    <a:extLst>
                      <a:ext uri="{FF2B5EF4-FFF2-40B4-BE49-F238E27FC236}">
                        <a16:creationId xmlns:a16="http://schemas.microsoft.com/office/drawing/2014/main" id="{BF9E0129-BFCC-C81E-ECA3-22954E6C8237}"/>
                      </a:ext>
                    </a:extLst>
                  </p:cNvPr>
                  <p:cNvCxnSpPr>
                    <a:stCxn id="124" idx="6"/>
                    <a:endCxn id="120" idx="2"/>
                  </p:cNvCxnSpPr>
                  <p:nvPr/>
                </p:nvCxnSpPr>
                <p:spPr>
                  <a:xfrm>
                    <a:off x="1634532" y="1201271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线连接符 98">
                    <a:extLst>
                      <a:ext uri="{FF2B5EF4-FFF2-40B4-BE49-F238E27FC236}">
                        <a16:creationId xmlns:a16="http://schemas.microsoft.com/office/drawing/2014/main" id="{218F9B8E-C619-414C-5F0F-5D7DBAF2F44E}"/>
                      </a:ext>
                    </a:extLst>
                  </p:cNvPr>
                  <p:cNvCxnSpPr>
                    <a:stCxn id="124" idx="6"/>
                    <a:endCxn id="121" idx="2"/>
                  </p:cNvCxnSpPr>
                  <p:nvPr/>
                </p:nvCxnSpPr>
                <p:spPr>
                  <a:xfrm>
                    <a:off x="1634532" y="1201271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>
                    <a:extLst>
                      <a:ext uri="{FF2B5EF4-FFF2-40B4-BE49-F238E27FC236}">
                        <a16:creationId xmlns:a16="http://schemas.microsoft.com/office/drawing/2014/main" id="{CFD90F8A-7EB7-C462-B5CF-E9E78A10C5F8}"/>
                      </a:ext>
                    </a:extLst>
                  </p:cNvPr>
                  <p:cNvCxnSpPr>
                    <a:stCxn id="124" idx="6"/>
                    <a:endCxn id="122" idx="2"/>
                  </p:cNvCxnSpPr>
                  <p:nvPr/>
                </p:nvCxnSpPr>
                <p:spPr>
                  <a:xfrm>
                    <a:off x="1634532" y="1201271"/>
                    <a:ext cx="1036950" cy="10746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>
                    <a:extLst>
                      <a:ext uri="{FF2B5EF4-FFF2-40B4-BE49-F238E27FC236}">
                        <a16:creationId xmlns:a16="http://schemas.microsoft.com/office/drawing/2014/main" id="{345B4E00-C227-0E52-42B5-01195F6B7811}"/>
                      </a:ext>
                    </a:extLst>
                  </p:cNvPr>
                  <p:cNvCxnSpPr>
                    <a:stCxn id="124" idx="6"/>
                    <a:endCxn id="123" idx="2"/>
                  </p:cNvCxnSpPr>
                  <p:nvPr/>
                </p:nvCxnSpPr>
                <p:spPr>
                  <a:xfrm>
                    <a:off x="1634532" y="1201271"/>
                    <a:ext cx="1036950" cy="160804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>
                    <a:extLst>
                      <a:ext uri="{FF2B5EF4-FFF2-40B4-BE49-F238E27FC236}">
                        <a16:creationId xmlns:a16="http://schemas.microsoft.com/office/drawing/2014/main" id="{34FB141E-547E-4A6A-37FE-246E4700D796}"/>
                      </a:ext>
                    </a:extLst>
                  </p:cNvPr>
                  <p:cNvCxnSpPr>
                    <a:stCxn id="125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线连接符 102">
                    <a:extLst>
                      <a:ext uri="{FF2B5EF4-FFF2-40B4-BE49-F238E27FC236}">
                        <a16:creationId xmlns:a16="http://schemas.microsoft.com/office/drawing/2014/main" id="{B7EB1E74-71EA-1C47-48D4-332720B47F0F}"/>
                      </a:ext>
                    </a:extLst>
                  </p:cNvPr>
                  <p:cNvCxnSpPr>
                    <a:stCxn id="125" idx="6"/>
                    <a:endCxn id="121" idx="2"/>
                  </p:cNvCxnSpPr>
                  <p:nvPr/>
                </p:nvCxnSpPr>
                <p:spPr>
                  <a:xfrm>
                    <a:off x="1634532" y="1584512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线连接符 103">
                    <a:extLst>
                      <a:ext uri="{FF2B5EF4-FFF2-40B4-BE49-F238E27FC236}">
                        <a16:creationId xmlns:a16="http://schemas.microsoft.com/office/drawing/2014/main" id="{09A7CC13-2D5E-80BB-A826-D37F22E6B8F5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线连接符 104">
                    <a:extLst>
                      <a:ext uri="{FF2B5EF4-FFF2-40B4-BE49-F238E27FC236}">
                        <a16:creationId xmlns:a16="http://schemas.microsoft.com/office/drawing/2014/main" id="{E3452722-6C10-F899-5FBB-DE8B3A42063A}"/>
                      </a:ext>
                    </a:extLst>
                  </p:cNvPr>
                  <p:cNvCxnSpPr>
                    <a:stCxn id="125" idx="6"/>
                    <a:endCxn id="122" idx="2"/>
                  </p:cNvCxnSpPr>
                  <p:nvPr/>
                </p:nvCxnSpPr>
                <p:spPr>
                  <a:xfrm>
                    <a:off x="1634532" y="1584512"/>
                    <a:ext cx="1036950" cy="6914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线连接符 105">
                    <a:extLst>
                      <a:ext uri="{FF2B5EF4-FFF2-40B4-BE49-F238E27FC236}">
                        <a16:creationId xmlns:a16="http://schemas.microsoft.com/office/drawing/2014/main" id="{F45D0CA5-2A06-CBB4-9404-1982BF0F41EA}"/>
                      </a:ext>
                    </a:extLst>
                  </p:cNvPr>
                  <p:cNvCxnSpPr>
                    <a:stCxn id="125" idx="6"/>
                    <a:endCxn id="123" idx="2"/>
                  </p:cNvCxnSpPr>
                  <p:nvPr/>
                </p:nvCxnSpPr>
                <p:spPr>
                  <a:xfrm>
                    <a:off x="1634532" y="1584512"/>
                    <a:ext cx="1036950" cy="12248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线连接符 106">
                    <a:extLst>
                      <a:ext uri="{FF2B5EF4-FFF2-40B4-BE49-F238E27FC236}">
                        <a16:creationId xmlns:a16="http://schemas.microsoft.com/office/drawing/2014/main" id="{BAA5F488-9B5C-EDF7-5AAA-6043C4A576B9}"/>
                      </a:ext>
                    </a:extLst>
                  </p:cNvPr>
                  <p:cNvCxnSpPr>
                    <a:stCxn id="126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线连接符 107">
                    <a:extLst>
                      <a:ext uri="{FF2B5EF4-FFF2-40B4-BE49-F238E27FC236}">
                        <a16:creationId xmlns:a16="http://schemas.microsoft.com/office/drawing/2014/main" id="{4B98E41F-3BAC-D59B-FF11-56C234E3574D}"/>
                      </a:ext>
                    </a:extLst>
                  </p:cNvPr>
                  <p:cNvCxnSpPr>
                    <a:stCxn id="126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线连接符 108">
                    <a:extLst>
                      <a:ext uri="{FF2B5EF4-FFF2-40B4-BE49-F238E27FC236}">
                        <a16:creationId xmlns:a16="http://schemas.microsoft.com/office/drawing/2014/main" id="{DD3CF060-FE72-1A82-A0EF-22C140085EED}"/>
                      </a:ext>
                    </a:extLst>
                  </p:cNvPr>
                  <p:cNvCxnSpPr>
                    <a:stCxn id="126" idx="6"/>
                    <a:endCxn id="123" idx="2"/>
                  </p:cNvCxnSpPr>
                  <p:nvPr/>
                </p:nvCxnSpPr>
                <p:spPr>
                  <a:xfrm>
                    <a:off x="1634532" y="1967753"/>
                    <a:ext cx="1036950" cy="8415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线连接符 109">
                    <a:extLst>
                      <a:ext uri="{FF2B5EF4-FFF2-40B4-BE49-F238E27FC236}">
                        <a16:creationId xmlns:a16="http://schemas.microsoft.com/office/drawing/2014/main" id="{803F5E85-3E9D-D392-A479-375AAB61E2F4}"/>
                      </a:ext>
                    </a:extLst>
                  </p:cNvPr>
                  <p:cNvCxnSpPr>
                    <a:stCxn id="126" idx="6"/>
                    <a:endCxn id="122" idx="2"/>
                  </p:cNvCxnSpPr>
                  <p:nvPr/>
                </p:nvCxnSpPr>
                <p:spPr>
                  <a:xfrm>
                    <a:off x="1634532" y="1967753"/>
                    <a:ext cx="1036950" cy="30816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线连接符 110">
                    <a:extLst>
                      <a:ext uri="{FF2B5EF4-FFF2-40B4-BE49-F238E27FC236}">
                        <a16:creationId xmlns:a16="http://schemas.microsoft.com/office/drawing/2014/main" id="{829ADB29-9297-35B9-C592-B417778F6FFE}"/>
                      </a:ext>
                    </a:extLst>
                  </p:cNvPr>
                  <p:cNvCxnSpPr>
                    <a:stCxn id="127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线连接符 111">
                    <a:extLst>
                      <a:ext uri="{FF2B5EF4-FFF2-40B4-BE49-F238E27FC236}">
                        <a16:creationId xmlns:a16="http://schemas.microsoft.com/office/drawing/2014/main" id="{62BEA4CA-010D-A5E3-64D4-067AA63E6681}"/>
                      </a:ext>
                    </a:extLst>
                  </p:cNvPr>
                  <p:cNvCxnSpPr>
                    <a:stCxn id="127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7508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线连接符 112">
                    <a:extLst>
                      <a:ext uri="{FF2B5EF4-FFF2-40B4-BE49-F238E27FC236}">
                        <a16:creationId xmlns:a16="http://schemas.microsoft.com/office/drawing/2014/main" id="{1456D40D-4FFE-C43D-B5D8-F352D3A2F169}"/>
                      </a:ext>
                    </a:extLst>
                  </p:cNvPr>
                  <p:cNvCxnSpPr>
                    <a:stCxn id="127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45832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线连接符 113">
                    <a:extLst>
                      <a:ext uri="{FF2B5EF4-FFF2-40B4-BE49-F238E27FC236}">
                        <a16:creationId xmlns:a16="http://schemas.microsoft.com/office/drawing/2014/main" id="{93199E0F-C8B5-F734-8433-2C9BF6C205B1}"/>
                      </a:ext>
                    </a:extLst>
                  </p:cNvPr>
                  <p:cNvCxnSpPr>
                    <a:stCxn id="127" idx="6"/>
                    <a:endCxn id="123" idx="2"/>
                  </p:cNvCxnSpPr>
                  <p:nvPr/>
                </p:nvCxnSpPr>
                <p:spPr>
                  <a:xfrm>
                    <a:off x="1634532" y="2350994"/>
                    <a:ext cx="1036950" cy="45832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线连接符 114">
                    <a:extLst>
                      <a:ext uri="{FF2B5EF4-FFF2-40B4-BE49-F238E27FC236}">
                        <a16:creationId xmlns:a16="http://schemas.microsoft.com/office/drawing/2014/main" id="{EA056FD4-DC2C-6AC9-A0EC-4CFF84582BF1}"/>
                      </a:ext>
                    </a:extLst>
                  </p:cNvPr>
                  <p:cNvCxnSpPr>
                    <a:stCxn id="128" idx="6"/>
                    <a:endCxn id="120" idx="2"/>
                  </p:cNvCxnSpPr>
                  <p:nvPr/>
                </p:nvCxnSpPr>
                <p:spPr>
                  <a:xfrm flipV="1">
                    <a:off x="1634532" y="1509432"/>
                    <a:ext cx="1036950" cy="16080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线连接符 115">
                    <a:extLst>
                      <a:ext uri="{FF2B5EF4-FFF2-40B4-BE49-F238E27FC236}">
                        <a16:creationId xmlns:a16="http://schemas.microsoft.com/office/drawing/2014/main" id="{46227F80-BDF2-FA0F-9E90-34202277F2FC}"/>
                      </a:ext>
                    </a:extLst>
                  </p:cNvPr>
                  <p:cNvCxnSpPr>
                    <a:stCxn id="128" idx="6"/>
                    <a:endCxn id="121" idx="2"/>
                  </p:cNvCxnSpPr>
                  <p:nvPr/>
                </p:nvCxnSpPr>
                <p:spPr>
                  <a:xfrm flipV="1">
                    <a:off x="1634532" y="1892673"/>
                    <a:ext cx="1036950" cy="1224803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线连接符 116">
                    <a:extLst>
                      <a:ext uri="{FF2B5EF4-FFF2-40B4-BE49-F238E27FC236}">
                        <a16:creationId xmlns:a16="http://schemas.microsoft.com/office/drawing/2014/main" id="{CF0B3190-D227-40A2-7896-F3E60A07FC07}"/>
                      </a:ext>
                    </a:extLst>
                  </p:cNvPr>
                  <p:cNvCxnSpPr>
                    <a:stCxn id="128" idx="6"/>
                    <a:endCxn id="122" idx="2"/>
                  </p:cNvCxnSpPr>
                  <p:nvPr/>
                </p:nvCxnSpPr>
                <p:spPr>
                  <a:xfrm flipV="1">
                    <a:off x="1634532" y="2275914"/>
                    <a:ext cx="1036950" cy="8415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117">
                    <a:extLst>
                      <a:ext uri="{FF2B5EF4-FFF2-40B4-BE49-F238E27FC236}">
                        <a16:creationId xmlns:a16="http://schemas.microsoft.com/office/drawing/2014/main" id="{88D779BA-D53C-54E6-57D6-5A3E8137C8BE}"/>
                      </a:ext>
                    </a:extLst>
                  </p:cNvPr>
                  <p:cNvCxnSpPr>
                    <a:stCxn id="128" idx="6"/>
                    <a:endCxn id="123" idx="2"/>
                  </p:cNvCxnSpPr>
                  <p:nvPr/>
                </p:nvCxnSpPr>
                <p:spPr>
                  <a:xfrm flipV="1">
                    <a:off x="1634532" y="2809314"/>
                    <a:ext cx="1036950" cy="30816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130DD3D7-F6D5-6F62-FAF5-2EF7B7D3C90F}"/>
                      </a:ext>
                    </a:extLst>
                  </p:cNvPr>
                  <p:cNvSpPr txBox="1"/>
                  <p:nvPr/>
                </p:nvSpPr>
                <p:spPr>
                  <a:xfrm>
                    <a:off x="973307" y="2353927"/>
                    <a:ext cx="587698" cy="5333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BAEB73AD-FC30-6699-A9DC-7FD6217F65C3}"/>
                    </a:ext>
                  </a:extLst>
                </p:cNvPr>
                <p:cNvSpPr/>
                <p:nvPr/>
              </p:nvSpPr>
              <p:spPr>
                <a:xfrm>
                  <a:off x="1343472" y="1883139"/>
                  <a:ext cx="180000" cy="143956"/>
                </a:xfrm>
                <a:prstGeom prst="rect">
                  <a:avLst/>
                </a:prstGeom>
                <a:solidFill>
                  <a:srgbClr val="FFC2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7A49CB-5585-E170-FE45-9AF740A698DE}"/>
                    </a:ext>
                  </a:extLst>
                </p:cNvPr>
                <p:cNvSpPr/>
                <p:nvPr/>
              </p:nvSpPr>
              <p:spPr>
                <a:xfrm>
                  <a:off x="1343472" y="217000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8B6DCFF-E153-75C0-73A5-291571806DE5}"/>
                    </a:ext>
                  </a:extLst>
                </p:cNvPr>
                <p:cNvSpPr/>
                <p:nvPr/>
              </p:nvSpPr>
              <p:spPr>
                <a:xfrm>
                  <a:off x="1343472" y="2456871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920768F-CBB5-A80D-24F2-8FB590716C43}"/>
                    </a:ext>
                  </a:extLst>
                </p:cNvPr>
                <p:cNvSpPr/>
                <p:nvPr/>
              </p:nvSpPr>
              <p:spPr>
                <a:xfrm>
                  <a:off x="1343472" y="2743738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F50B98C-09FD-558E-5EDD-D6F77070F60A}"/>
                    </a:ext>
                  </a:extLst>
                </p:cNvPr>
                <p:cNvSpPr/>
                <p:nvPr/>
              </p:nvSpPr>
              <p:spPr>
                <a:xfrm>
                  <a:off x="1343472" y="3276235"/>
                  <a:ext cx="180000" cy="143956"/>
                </a:xfrm>
                <a:prstGeom prst="rect">
                  <a:avLst/>
                </a:prstGeom>
                <a:solidFill>
                  <a:srgbClr val="FFC2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1"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0AD9E43A-553D-00E4-F9E4-837B09BD9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64340" y="1471086"/>
                      <a:ext cx="649200" cy="38865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C8F73E2F-96EE-9927-618D-EE9956B10FB0}"/>
                    </a:ext>
                  </a:extLst>
                </p:cNvPr>
                <p:cNvGrpSpPr/>
                <p:nvPr/>
              </p:nvGrpSpPr>
              <p:grpSpPr>
                <a:xfrm flipH="1">
                  <a:off x="3635991" y="1843048"/>
                  <a:ext cx="238694" cy="1620000"/>
                  <a:chOff x="1299882" y="1039906"/>
                  <a:chExt cx="322730" cy="2238935"/>
                </a:xfrm>
                <a:solidFill>
                  <a:srgbClr val="FEEFAA"/>
                </a:solidFill>
              </p:grpSpPr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A57BF7AA-CE21-9CD9-640E-BB62B3711AE8}"/>
                      </a:ext>
                    </a:extLst>
                  </p:cNvPr>
                  <p:cNvSpPr/>
                  <p:nvPr/>
                </p:nvSpPr>
                <p:spPr>
                  <a:xfrm>
                    <a:off x="1299882" y="1039906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8F5525B-9647-9722-1580-1AB0CB76EB63}"/>
                      </a:ext>
                    </a:extLst>
                  </p:cNvPr>
                  <p:cNvSpPr/>
                  <p:nvPr/>
                </p:nvSpPr>
                <p:spPr>
                  <a:xfrm>
                    <a:off x="1299882" y="1423147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23CA80F9-03AD-0A63-3D9A-08C8EC7A094E}"/>
                      </a:ext>
                    </a:extLst>
                  </p:cNvPr>
                  <p:cNvSpPr/>
                  <p:nvPr/>
                </p:nvSpPr>
                <p:spPr>
                  <a:xfrm>
                    <a:off x="1299882" y="1806388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72DCCD3-E3E0-4C82-9F4F-8C4440F907A0}"/>
                      </a:ext>
                    </a:extLst>
                  </p:cNvPr>
                  <p:cNvSpPr/>
                  <p:nvPr/>
                </p:nvSpPr>
                <p:spPr>
                  <a:xfrm>
                    <a:off x="1299882" y="2189629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8D67A0C0-F13E-0778-5D6C-505EDBC51D85}"/>
                      </a:ext>
                    </a:extLst>
                  </p:cNvPr>
                  <p:cNvSpPr/>
                  <p:nvPr/>
                </p:nvSpPr>
                <p:spPr>
                  <a:xfrm>
                    <a:off x="1299882" y="2956111"/>
                    <a:ext cx="322730" cy="322730"/>
                  </a:xfrm>
                  <a:prstGeom prst="ellipse">
                    <a:avLst/>
                  </a:prstGeom>
                  <a:solidFill>
                    <a:srgbClr val="DF7A5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rgbClr val="DF7A5D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74BBAE2-BB19-39CC-56C8-B33F18AF8022}"/>
                    </a:ext>
                  </a:extLst>
                </p:cNvPr>
                <p:cNvGrpSpPr/>
                <p:nvPr/>
              </p:nvGrpSpPr>
              <p:grpSpPr>
                <a:xfrm flipH="1">
                  <a:off x="2630361" y="2066020"/>
                  <a:ext cx="238694" cy="1174054"/>
                  <a:chOff x="2671482" y="1423147"/>
                  <a:chExt cx="322731" cy="1622612"/>
                </a:xfrm>
                <a:solidFill>
                  <a:srgbClr val="D4E6FF"/>
                </a:solidFill>
              </p:grpSpPr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5C2862B-1F12-9FA7-C4D5-9C30FAF05047}"/>
                      </a:ext>
                    </a:extLst>
                  </p:cNvPr>
                  <p:cNvSpPr/>
                  <p:nvPr/>
                </p:nvSpPr>
                <p:spPr>
                  <a:xfrm>
                    <a:off x="2671482" y="1423147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5E74C6B1-DF9B-8088-7EA1-79CBB66F8A31}"/>
                      </a:ext>
                    </a:extLst>
                  </p:cNvPr>
                  <p:cNvSpPr/>
                  <p:nvPr/>
                </p:nvSpPr>
                <p:spPr>
                  <a:xfrm>
                    <a:off x="2671482" y="1806388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A032BBD8-52CB-A850-51E7-C5078664BCF8}"/>
                      </a:ext>
                    </a:extLst>
                  </p:cNvPr>
                  <p:cNvSpPr/>
                  <p:nvPr/>
                </p:nvSpPr>
                <p:spPr>
                  <a:xfrm>
                    <a:off x="2671483" y="21896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2BE725B3-EF56-8FA3-444D-CD42A464ED74}"/>
                      </a:ext>
                    </a:extLst>
                  </p:cNvPr>
                  <p:cNvSpPr/>
                  <p:nvPr/>
                </p:nvSpPr>
                <p:spPr>
                  <a:xfrm>
                    <a:off x="2671482" y="2723029"/>
                    <a:ext cx="322730" cy="32273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73B903D2-33C2-0F20-5D47-18A710801E3F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 flipH="1">
                  <a:off x="2869055" y="1959805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43A8888D-7570-1DA5-332F-1CAC5E3E2982}"/>
                    </a:ext>
                  </a:extLst>
                </p:cNvPr>
                <p:cNvCxnSpPr>
                  <a:stCxn id="91" idx="6"/>
                  <a:endCxn id="88" idx="2"/>
                </p:cNvCxnSpPr>
                <p:nvPr/>
              </p:nvCxnSpPr>
              <p:spPr>
                <a:xfrm flipH="1">
                  <a:off x="2869055" y="1959805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EA52D8DC-19AC-D1E0-AF24-137A2D54D9CE}"/>
                    </a:ext>
                  </a:extLst>
                </p:cNvPr>
                <p:cNvCxnSpPr>
                  <a:stCxn id="91" idx="6"/>
                  <a:endCxn id="89" idx="2"/>
                </p:cNvCxnSpPr>
                <p:nvPr/>
              </p:nvCxnSpPr>
              <p:spPr>
                <a:xfrm flipH="1">
                  <a:off x="2869055" y="1959805"/>
                  <a:ext cx="766936" cy="77756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FD78932-251C-D0BC-1869-A6272831EC58}"/>
                    </a:ext>
                  </a:extLst>
                </p:cNvPr>
                <p:cNvCxnSpPr>
                  <a:stCxn id="91" idx="6"/>
                  <a:endCxn id="90" idx="2"/>
                </p:cNvCxnSpPr>
                <p:nvPr/>
              </p:nvCxnSpPr>
              <p:spPr>
                <a:xfrm flipH="1">
                  <a:off x="2869055" y="1959805"/>
                  <a:ext cx="766936" cy="116351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B53CE812-A6F6-ABF5-5CF8-8E64EAC704A1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66048949-42B6-8C1A-F815-D5EF497B2652}"/>
                    </a:ext>
                  </a:extLst>
                </p:cNvPr>
                <p:cNvCxnSpPr>
                  <a:stCxn id="92" idx="6"/>
                  <a:endCxn id="88" idx="2"/>
                </p:cNvCxnSpPr>
                <p:nvPr/>
              </p:nvCxnSpPr>
              <p:spPr>
                <a:xfrm flipH="1">
                  <a:off x="2869055" y="2237102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68A332FB-AD55-A0EA-4CC9-544DE42DD9A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4F5F6E9E-116A-87C4-AEBD-ABCB73CB4556}"/>
                    </a:ext>
                  </a:extLst>
                </p:cNvPr>
                <p:cNvCxnSpPr>
                  <a:stCxn id="92" idx="6"/>
                  <a:endCxn id="89" idx="2"/>
                </p:cNvCxnSpPr>
                <p:nvPr/>
              </p:nvCxnSpPr>
              <p:spPr>
                <a:xfrm flipH="1">
                  <a:off x="2869055" y="2237102"/>
                  <a:ext cx="766936" cy="5002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F44684D5-ED5D-3A47-4AC2-CBCDCC13D977}"/>
                    </a:ext>
                  </a:extLst>
                </p:cNvPr>
                <p:cNvCxnSpPr>
                  <a:stCxn id="92" idx="6"/>
                  <a:endCxn id="90" idx="2"/>
                </p:cNvCxnSpPr>
                <p:nvPr/>
              </p:nvCxnSpPr>
              <p:spPr>
                <a:xfrm flipH="1">
                  <a:off x="2869055" y="2237102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CDB4B65D-BE03-2CD0-176D-3B818D6CB725}"/>
                    </a:ext>
                  </a:extLst>
                </p:cNvPr>
                <p:cNvCxnSpPr>
                  <a:stCxn id="93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9E57DB77-DF08-7D9C-9AE5-FFDFCD746A6C}"/>
                    </a:ext>
                  </a:extLst>
                </p:cNvPr>
                <p:cNvCxnSpPr>
                  <a:stCxn id="93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00FE8254-1F29-9564-36BA-9943592EADE8}"/>
                    </a:ext>
                  </a:extLst>
                </p:cNvPr>
                <p:cNvCxnSpPr>
                  <a:stCxn id="93" idx="6"/>
                  <a:endCxn id="90" idx="2"/>
                </p:cNvCxnSpPr>
                <p:nvPr/>
              </p:nvCxnSpPr>
              <p:spPr>
                <a:xfrm flipH="1">
                  <a:off x="2869055" y="2514399"/>
                  <a:ext cx="766936" cy="60891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C7688574-11C7-9169-898F-C316B790BCB0}"/>
                    </a:ext>
                  </a:extLst>
                </p:cNvPr>
                <p:cNvCxnSpPr>
                  <a:stCxn id="93" idx="6"/>
                  <a:endCxn id="89" idx="2"/>
                </p:cNvCxnSpPr>
                <p:nvPr/>
              </p:nvCxnSpPr>
              <p:spPr>
                <a:xfrm flipH="1">
                  <a:off x="2869055" y="2514399"/>
                  <a:ext cx="766936" cy="22297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6F93C963-B4AD-0E54-426F-0F5FF0497EAF}"/>
                    </a:ext>
                  </a:extLst>
                </p:cNvPr>
                <p:cNvCxnSpPr>
                  <a:stCxn id="94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D04B0526-E842-C220-BC31-651C00A7A5A4}"/>
                    </a:ext>
                  </a:extLst>
                </p:cNvPr>
                <p:cNvCxnSpPr>
                  <a:stCxn id="94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5432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9250904B-EBB2-F9D7-00A9-CB8B9E9FD246}"/>
                    </a:ext>
                  </a:extLst>
                </p:cNvPr>
                <p:cNvCxnSpPr>
                  <a:stCxn id="94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33162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CA0E9F97-08C7-168E-1A52-452CE8D79C62}"/>
                    </a:ext>
                  </a:extLst>
                </p:cNvPr>
                <p:cNvCxnSpPr>
                  <a:stCxn id="94" idx="6"/>
                  <a:endCxn id="90" idx="2"/>
                </p:cNvCxnSpPr>
                <p:nvPr/>
              </p:nvCxnSpPr>
              <p:spPr>
                <a:xfrm flipH="1">
                  <a:off x="2869055" y="2791697"/>
                  <a:ext cx="766936" cy="33162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FCD369B3-1267-8A87-083B-B5650F60B58D}"/>
                    </a:ext>
                  </a:extLst>
                </p:cNvPr>
                <p:cNvCxnSpPr>
                  <a:stCxn id="95" idx="6"/>
                  <a:endCxn id="87" idx="2"/>
                </p:cNvCxnSpPr>
                <p:nvPr/>
              </p:nvCxnSpPr>
              <p:spPr>
                <a:xfrm flipH="1" flipV="1">
                  <a:off x="2869055" y="2182777"/>
                  <a:ext cx="766936" cy="116351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B15EB0CA-F937-55CC-CA53-C6A9DC9EB8CB}"/>
                    </a:ext>
                  </a:extLst>
                </p:cNvPr>
                <p:cNvCxnSpPr>
                  <a:stCxn id="95" idx="6"/>
                  <a:endCxn id="88" idx="2"/>
                </p:cNvCxnSpPr>
                <p:nvPr/>
              </p:nvCxnSpPr>
              <p:spPr>
                <a:xfrm flipH="1" flipV="1">
                  <a:off x="2869055" y="2460075"/>
                  <a:ext cx="766936" cy="88621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80E2652C-80CF-FB03-D22A-1A9020D537D7}"/>
                    </a:ext>
                  </a:extLst>
                </p:cNvPr>
                <p:cNvCxnSpPr>
                  <a:stCxn id="95" idx="6"/>
                  <a:endCxn id="89" idx="2"/>
                </p:cNvCxnSpPr>
                <p:nvPr/>
              </p:nvCxnSpPr>
              <p:spPr>
                <a:xfrm flipH="1" flipV="1">
                  <a:off x="2869055" y="2737372"/>
                  <a:ext cx="766936" cy="60891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ACAA1BA-97B5-AE65-5B7C-89FB28F7AB20}"/>
                    </a:ext>
                  </a:extLst>
                </p:cNvPr>
                <p:cNvCxnSpPr>
                  <a:stCxn id="95" idx="6"/>
                  <a:endCxn id="90" idx="2"/>
                </p:cNvCxnSpPr>
                <p:nvPr/>
              </p:nvCxnSpPr>
              <p:spPr>
                <a:xfrm flipH="1" flipV="1">
                  <a:off x="2869055" y="3123318"/>
                  <a:ext cx="766936" cy="2229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F5AD1A7-BA77-1B78-F082-9ABE1959501D}"/>
                    </a:ext>
                  </a:extLst>
                </p:cNvPr>
                <p:cNvSpPr txBox="1"/>
                <p:nvPr/>
              </p:nvSpPr>
              <p:spPr>
                <a:xfrm flipH="1">
                  <a:off x="3538264" y="2816417"/>
                  <a:ext cx="434148" cy="3859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319A514-8E4A-F7DB-9583-1CC58E8E52DB}"/>
                    </a:ext>
                  </a:extLst>
                </p:cNvPr>
                <p:cNvSpPr txBox="1"/>
                <p:nvPr/>
              </p:nvSpPr>
              <p:spPr>
                <a:xfrm flipH="1">
                  <a:off x="2638107" y="2683046"/>
                  <a:ext cx="238693" cy="385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BF2822A-AB86-9A86-2101-A1F6D33A2E13}"/>
                    </a:ext>
                  </a:extLst>
                </p:cNvPr>
                <p:cNvSpPr/>
                <p:nvPr/>
              </p:nvSpPr>
              <p:spPr>
                <a:xfrm>
                  <a:off x="3925400" y="1884367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79A45B68-036A-53A4-C3C6-828350AA6C0B}"/>
                    </a:ext>
                  </a:extLst>
                </p:cNvPr>
                <p:cNvSpPr/>
                <p:nvPr/>
              </p:nvSpPr>
              <p:spPr>
                <a:xfrm>
                  <a:off x="3925400" y="217123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097622EC-F206-980C-DA72-DF9DAE786664}"/>
                    </a:ext>
                  </a:extLst>
                </p:cNvPr>
                <p:cNvSpPr/>
                <p:nvPr/>
              </p:nvSpPr>
              <p:spPr>
                <a:xfrm>
                  <a:off x="3925400" y="2458099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2DA8364-2370-E196-0376-CB18DB985A58}"/>
                    </a:ext>
                  </a:extLst>
                </p:cNvPr>
                <p:cNvSpPr/>
                <p:nvPr/>
              </p:nvSpPr>
              <p:spPr>
                <a:xfrm>
                  <a:off x="3925400" y="2744966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54C8A7-C3BA-6BF4-D479-3E176D4A4ED9}"/>
                    </a:ext>
                  </a:extLst>
                </p:cNvPr>
                <p:cNvSpPr/>
                <p:nvPr/>
              </p:nvSpPr>
              <p:spPr>
                <a:xfrm>
                  <a:off x="3925400" y="3277463"/>
                  <a:ext cx="180000" cy="143956"/>
                </a:xfrm>
                <a:prstGeom prst="rect">
                  <a:avLst/>
                </a:prstGeom>
                <a:solidFill>
                  <a:srgbClr val="DF7A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83402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𝛷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(.)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8F8266E8-CB99-0620-04E8-5B6166284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243" y="1473715"/>
                      <a:ext cx="649200" cy="3859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2000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16AA6C2-02C6-38DB-06AC-579D68C5165E}"/>
                  </a:ext>
                </a:extLst>
              </p:cNvPr>
              <p:cNvSpPr txBox="1"/>
              <p:nvPr/>
            </p:nvSpPr>
            <p:spPr>
              <a:xfrm>
                <a:off x="1145376" y="1218785"/>
                <a:ext cx="1336170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ECB8AF-6052-5EC5-5D57-5ED48C674662}"/>
                </a:ext>
              </a:extLst>
            </p:cNvPr>
            <p:cNvSpPr txBox="1"/>
            <p:nvPr/>
          </p:nvSpPr>
          <p:spPr>
            <a:xfrm>
              <a:off x="4015102" y="2428105"/>
              <a:ext cx="450377" cy="868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6275266-0B08-8254-27FB-197A02BAE922}"/>
                </a:ext>
              </a:extLst>
            </p:cNvPr>
            <p:cNvGrpSpPr/>
            <p:nvPr/>
          </p:nvGrpSpPr>
          <p:grpSpPr>
            <a:xfrm>
              <a:off x="5005063" y="1276836"/>
              <a:ext cx="6181159" cy="2537634"/>
              <a:chOff x="5204091" y="1218785"/>
              <a:chExt cx="6181159" cy="2537634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DE3D3D4-8D46-0E9E-E8BA-5D3E4C60F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091" y="1815738"/>
                <a:ext cx="2434054" cy="1836706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BAEA89ED-F7DF-A8B4-745E-2C6D18EE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1267" y="1743432"/>
                <a:ext cx="2683983" cy="201298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D7A4E10-7043-702E-6F5E-BD2AF77E80E1}"/>
                  </a:ext>
                </a:extLst>
              </p:cNvPr>
              <p:cNvSpPr txBox="1"/>
              <p:nvPr/>
            </p:nvSpPr>
            <p:spPr>
              <a:xfrm>
                <a:off x="6893677" y="1218785"/>
                <a:ext cx="3032335" cy="54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Style-transfer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燕尾形箭头 45">
                <a:extLst>
                  <a:ext uri="{FF2B5EF4-FFF2-40B4-BE49-F238E27FC236}">
                    <a16:creationId xmlns:a16="http://schemas.microsoft.com/office/drawing/2014/main" id="{84773644-B5BD-CB44-E03E-9239BFF72B22}"/>
                  </a:ext>
                </a:extLst>
              </p:cNvPr>
              <p:cNvSpPr/>
              <p:nvPr/>
            </p:nvSpPr>
            <p:spPr>
              <a:xfrm>
                <a:off x="7877096" y="2633088"/>
                <a:ext cx="720000" cy="27000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A16FBF-A015-EAC4-804F-68770DE6BF9B}"/>
              </a:ext>
            </a:extLst>
          </p:cNvPr>
          <p:cNvGrpSpPr/>
          <p:nvPr/>
        </p:nvGrpSpPr>
        <p:grpSpPr>
          <a:xfrm>
            <a:off x="2403719" y="4430484"/>
            <a:ext cx="7786988" cy="2169773"/>
            <a:chOff x="2246980" y="4206546"/>
            <a:chExt cx="7883797" cy="2196748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5959EDB-032A-B3D2-97CE-08779003D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6980" y="4232215"/>
              <a:ext cx="2287834" cy="2145410"/>
              <a:chOff x="467071" y="4468255"/>
              <a:chExt cx="1617333" cy="15166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𝑐𝑡𝑟𝑙</m:t>
                            </m:r>
                          </m:sup>
                        </m:sSup>
                      </m:oMath>
                    </a14:m>
                    <a:r>
                      <a:rPr lang="zh-CN" altLang="zh-C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1"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2C9481D7-E80B-FF85-0E76-A8798A01F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23" y="4468255"/>
                    <a:ext cx="1262543" cy="240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4049C46-8DF0-3ED5-E641-679955CE9759}"/>
                  </a:ext>
                </a:extLst>
              </p:cNvPr>
              <p:cNvSpPr/>
              <p:nvPr/>
            </p:nvSpPr>
            <p:spPr>
              <a:xfrm>
                <a:off x="467071" y="4737304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C2625B-1D1C-1049-16B5-8667ABE86B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4112667">
                <a:off x="536444" y="5201523"/>
                <a:ext cx="583951" cy="443867"/>
              </a:xfrm>
              <a:prstGeom prst="ellipse">
                <a:avLst/>
              </a:prstGeom>
              <a:blipFill>
                <a:blip r:embed="rId8"/>
                <a:stretch>
                  <a:fillRect l="7786" t="5564" r="3342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571BF58-7AA9-B0F5-A6C7-0FB11A445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1122476" y="4813811"/>
                <a:ext cx="611149" cy="482344"/>
              </a:xfrm>
              <a:prstGeom prst="ellipse">
                <a:avLst/>
              </a:prstGeom>
              <a:blipFill>
                <a:blip r:embed="rId9"/>
                <a:stretch>
                  <a:fillRect l="5564" t="-2128" r="5564" b="13256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1504FD0-D5C8-443C-427A-0DBC04FDED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553939">
                <a:off x="1178892" y="5415232"/>
                <a:ext cx="633179" cy="481286"/>
              </a:xfrm>
              <a:prstGeom prst="ellipse">
                <a:avLst/>
              </a:prstGeom>
              <a:blipFill dpi="0" rotWithShape="1">
                <a:blip r:embed="rId10"/>
                <a:srcRect/>
                <a:stretch>
                  <a:fillRect l="7786" t="6000" r="6000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4C2C0EFF-6CE5-4EFD-DC63-506A98E50D49}"/>
                </a:ext>
              </a:extLst>
            </p:cNvPr>
            <p:cNvGrpSpPr/>
            <p:nvPr/>
          </p:nvGrpSpPr>
          <p:grpSpPr>
            <a:xfrm>
              <a:off x="7868154" y="4206546"/>
              <a:ext cx="2262623" cy="2196748"/>
              <a:chOff x="467071" y="2845755"/>
              <a:chExt cx="1617333" cy="1589873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C87F2D9A-82B0-8300-7A2C-E10CBB5A1CE1}"/>
                  </a:ext>
                </a:extLst>
              </p:cNvPr>
              <p:cNvSpPr/>
              <p:nvPr/>
            </p:nvSpPr>
            <p:spPr>
              <a:xfrm>
                <a:off x="467071" y="3188028"/>
                <a:ext cx="1617333" cy="1247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𝑝𝑒𝑟𝑏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1CABF8CA-30C9-B773-7A5C-76516E729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41" y="2845755"/>
                    <a:ext cx="1529507" cy="27424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B4D00CE-4E46-FA7D-F243-2BBF58777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982807">
                <a:off x="1345678" y="3679425"/>
                <a:ext cx="690223" cy="506044"/>
              </a:xfrm>
              <a:prstGeom prst="ellipse">
                <a:avLst/>
              </a:prstGeom>
              <a:blipFill>
                <a:blip r:embed="rId12"/>
                <a:stretch>
                  <a:fillRect l="5564" t="5564" r="5564" b="5564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AAC415C6-CDA2-B472-87BE-3C87AD60A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13275">
                <a:off x="895444" y="3238803"/>
                <a:ext cx="649169" cy="512351"/>
              </a:xfrm>
              <a:prstGeom prst="ellipse">
                <a:avLst/>
              </a:prstGeom>
              <a:blipFill dpi="0" rotWithShape="1">
                <a:blip r:embed="rId13"/>
                <a:srcRect/>
                <a:stretch>
                  <a:fillRect l="5564" t="-4000" r="5564" b="3000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6FAAD73-DF71-7E7C-3D38-2BD822BD5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96954">
                <a:off x="593334" y="3798160"/>
                <a:ext cx="658413" cy="519646"/>
              </a:xfrm>
              <a:prstGeom prst="ellipse">
                <a:avLst/>
              </a:prstGeom>
              <a:blipFill>
                <a:blip r:embed="rId14"/>
                <a:stretch>
                  <a:fillRect l="8993" t="8433" r="8993" b="8433"/>
                </a:stretch>
              </a:blipFill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C1C928C-8E0D-E9EC-FE15-F52A3CA32F44}"/>
                </a:ext>
              </a:extLst>
            </p:cNvPr>
            <p:cNvGrpSpPr/>
            <p:nvPr/>
          </p:nvGrpSpPr>
          <p:grpSpPr>
            <a:xfrm>
              <a:off x="5079773" y="4503250"/>
              <a:ext cx="2243423" cy="1058230"/>
              <a:chOff x="4958863" y="4653136"/>
              <a:chExt cx="2243423" cy="1058230"/>
            </a:xfrm>
          </p:grpSpPr>
          <p:sp>
            <p:nvSpPr>
              <p:cNvPr id="135" name="燕尾形箭头 134">
                <a:extLst>
                  <a:ext uri="{FF2B5EF4-FFF2-40B4-BE49-F238E27FC236}">
                    <a16:creationId xmlns:a16="http://schemas.microsoft.com/office/drawing/2014/main" id="{26AEFDC2-324F-7D94-A5F1-F9701945BA94}"/>
                  </a:ext>
                </a:extLst>
              </p:cNvPr>
              <p:cNvSpPr/>
              <p:nvPr/>
            </p:nvSpPr>
            <p:spPr>
              <a:xfrm>
                <a:off x="5396416" y="5198246"/>
                <a:ext cx="1368317" cy="513120"/>
              </a:xfrm>
              <a:prstGeom prst="notchedRightArrow">
                <a:avLst>
                  <a:gd name="adj1" fmla="val 50000"/>
                  <a:gd name="adj2" fmla="val 7469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6B328810-C942-5A38-BE25-F89A8633C774}"/>
                  </a:ext>
                </a:extLst>
              </p:cNvPr>
              <p:cNvSpPr txBox="1"/>
              <p:nvPr/>
            </p:nvSpPr>
            <p:spPr>
              <a:xfrm>
                <a:off x="4958863" y="4653136"/>
                <a:ext cx="2243423" cy="52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perturbation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E614C99-58E3-2A4E-6940-FF3436B1D7BC}"/>
              </a:ext>
            </a:extLst>
          </p:cNvPr>
          <p:cNvGrpSpPr/>
          <p:nvPr/>
        </p:nvGrpSpPr>
        <p:grpSpPr>
          <a:xfrm>
            <a:off x="5492424" y="3294952"/>
            <a:ext cx="1440000" cy="1291359"/>
            <a:chOff x="5465200" y="3540395"/>
            <a:chExt cx="1440000" cy="1291359"/>
          </a:xfrm>
        </p:grpSpPr>
        <p:sp>
          <p:nvSpPr>
            <p:cNvPr id="144" name="燕尾形箭头 143">
              <a:extLst>
                <a:ext uri="{FF2B5EF4-FFF2-40B4-BE49-F238E27FC236}">
                  <a16:creationId xmlns:a16="http://schemas.microsoft.com/office/drawing/2014/main" id="{9A29BEE6-C0FE-19C9-5012-A4F942B0E65C}"/>
                </a:ext>
              </a:extLst>
            </p:cNvPr>
            <p:cNvSpPr/>
            <p:nvPr/>
          </p:nvSpPr>
          <p:spPr>
            <a:xfrm rot="5400000">
              <a:off x="5801131" y="4236990"/>
              <a:ext cx="768139" cy="421389"/>
            </a:xfrm>
            <a:prstGeom prst="notchedRightArrow">
              <a:avLst>
                <a:gd name="adj1" fmla="val 50000"/>
                <a:gd name="adj2" fmla="val 7469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0F617A6-5C79-006D-E512-5AD575A49AFB}"/>
                </a:ext>
              </a:extLst>
            </p:cNvPr>
            <p:cNvSpPr txBox="1"/>
            <p:nvPr/>
          </p:nvSpPr>
          <p:spPr>
            <a:xfrm>
              <a:off x="5465200" y="3540395"/>
              <a:ext cx="144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56CAAA10-1297-0A24-805B-3C90D43AF968}"/>
              </a:ext>
            </a:extLst>
          </p:cNvPr>
          <p:cNvSpPr/>
          <p:nvPr/>
        </p:nvSpPr>
        <p:spPr>
          <a:xfrm rot="19890898">
            <a:off x="9375493" y="3057151"/>
            <a:ext cx="780636" cy="386049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5EC0A40-22E0-67FB-2108-3FCD2AF599BD}"/>
              </a:ext>
            </a:extLst>
          </p:cNvPr>
          <p:cNvSpPr txBox="1"/>
          <p:nvPr/>
        </p:nvSpPr>
        <p:spPr>
          <a:xfrm>
            <a:off x="551384" y="6488668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Karras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, T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 et al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[4]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scPerb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3717032"/>
            <a:ext cx="12582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20998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B1BC4C-B873-3D31-66E0-7BC21BA4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4" y="6158980"/>
            <a:ext cx="8949751" cy="699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F2170-D09B-5371-41AC-50BBFD115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000376"/>
            <a:ext cx="8640000" cy="48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45DA47-CD59-1C6C-50BD-797A8BBD4417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369F4C-6896-F59F-E206-CE1A47C2CB67}"/>
              </a:ext>
            </a:extLst>
          </p:cNvPr>
          <p:cNvSpPr txBox="1"/>
          <p:nvPr/>
        </p:nvSpPr>
        <p:spPr>
          <a:xfrm>
            <a:off x="1487448" y="342966"/>
            <a:ext cx="662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</a:t>
            </a:r>
            <a:r>
              <a:rPr lang="zh-CN" altLang="en-US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Overview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8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18,868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60648"/>
                <a:ext cx="3021981" cy="400110"/>
              </a:xfrm>
              <a:prstGeom prst="rect">
                <a:avLst/>
              </a:prstGeom>
              <a:blipFill>
                <a:blip r:embed="rId4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16,893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 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534777"/>
                <a:ext cx="3021981" cy="400110"/>
              </a:xfrm>
              <a:prstGeom prst="rect">
                <a:avLst/>
              </a:prstGeom>
              <a:blipFill>
                <a:blip r:embed="rId5"/>
                <a:stretch>
                  <a:fillRect l="-1674" t="-9375" r="-1674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4567DED-08C8-4EB1-69D9-B075A6874DF6}"/>
              </a:ext>
            </a:extLst>
          </p:cNvPr>
          <p:cNvGrpSpPr/>
          <p:nvPr/>
        </p:nvGrpSpPr>
        <p:grpSpPr>
          <a:xfrm>
            <a:off x="319111" y="1943043"/>
            <a:ext cx="5892810" cy="3183468"/>
            <a:chOff x="319111" y="2191419"/>
            <a:chExt cx="5892810" cy="3183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5,951 cells </a:t>
                  </a:r>
                  <a14:m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 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22" y="2191419"/>
                  <a:ext cx="2893741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747" t="-9375" r="-1747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5CF6DF-1B8B-F19F-728C-103C411E8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" b="6760"/>
            <a:stretch/>
          </p:blipFill>
          <p:spPr>
            <a:xfrm>
              <a:off x="319111" y="2494887"/>
              <a:ext cx="5892810" cy="288000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6223B3B-B4A9-4FCE-B4EB-0C5F099B2A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3877505"/>
            <a:ext cx="5491338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64F173-0275-6ED4-DB94-2A4C359895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b="6760"/>
          <a:stretch/>
        </p:blipFill>
        <p:spPr>
          <a:xfrm>
            <a:off x="6509318" y="573129"/>
            <a:ext cx="5491338" cy="28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89CCDD-2559-840C-F741-4308FD9C015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F3133F-DC4C-1485-18B0-022DD8ACDA99}"/>
              </a:ext>
            </a:extLst>
          </p:cNvPr>
          <p:cNvSpPr txBox="1"/>
          <p:nvPr/>
        </p:nvSpPr>
        <p:spPr>
          <a:xfrm>
            <a:off x="1487448" y="342966"/>
            <a:ext cx="482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datasets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0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/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8493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9925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6,998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604C28-EFD9-DC02-1BB0-A490A8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64589"/>
                <a:ext cx="3810660" cy="707886"/>
              </a:xfrm>
              <a:prstGeom prst="rect">
                <a:avLst/>
              </a:prstGeom>
              <a:blipFill>
                <a:blip r:embed="rId4"/>
                <a:stretch>
                  <a:fillRect l="-1661" t="-5357" r="-66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/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8007 control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8886 perturbed cells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7,000 genes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CE0777A-7D0D-4D2D-28AE-D48B050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1" y="3369186"/>
                <a:ext cx="3810660" cy="707886"/>
              </a:xfrm>
              <a:prstGeom prst="rect">
                <a:avLst/>
              </a:prstGeom>
              <a:blipFill>
                <a:blip r:embed="rId5"/>
                <a:stretch>
                  <a:fillRect l="-1661" t="-5263" r="-66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5314F2-8FD9-B4F1-BD30-99747D9A8D12}"/>
              </a:ext>
            </a:extLst>
          </p:cNvPr>
          <p:cNvGrpSpPr/>
          <p:nvPr/>
        </p:nvGrpSpPr>
        <p:grpSpPr>
          <a:xfrm>
            <a:off x="410724" y="1458226"/>
            <a:ext cx="6059210" cy="3821919"/>
            <a:chOff x="428529" y="2276872"/>
            <a:chExt cx="6059210" cy="3821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/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3420 control cells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</a:p>
                <a:p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2711 perturbed </a:t>
                  </a:r>
                  <a:r>
                    <a:rPr kumimoji="1"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cells</a:t>
                  </a:r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7,000 genes</a:t>
                  </a:r>
                  <a:endPara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478C0AF-D3F0-471A-EB4D-BAD6035E0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08" y="2276872"/>
                  <a:ext cx="3756285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027" t="-3509" r="-1014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6A3F79-2336-AE96-E563-E3328A77A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b="7512"/>
            <a:stretch/>
          </p:blipFill>
          <p:spPr>
            <a:xfrm>
              <a:off x="428529" y="2858791"/>
              <a:ext cx="6059210" cy="32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CFB3B1C-BD68-D059-7E5A-F882CAC578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b="6652"/>
          <a:stretch/>
        </p:blipFill>
        <p:spPr>
          <a:xfrm>
            <a:off x="6699851" y="3940749"/>
            <a:ext cx="4875383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C7F7D-A8F6-8A03-54C5-8AEBCB2868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b="7609"/>
          <a:stretch/>
        </p:blipFill>
        <p:spPr>
          <a:xfrm>
            <a:off x="6699851" y="620688"/>
            <a:ext cx="4938865" cy="270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EE1659-0200-97E2-DA61-09AC77FF47D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8827DF-8BB9-13DA-B81A-AB2B0BBEF9D1}"/>
              </a:ext>
            </a:extLst>
          </p:cNvPr>
          <p:cNvSpPr txBox="1"/>
          <p:nvPr/>
        </p:nvSpPr>
        <p:spPr>
          <a:xfrm>
            <a:off x="1487448" y="342966"/>
            <a:ext cx="482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scPerb: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datasets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3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9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277920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results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12818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61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comparison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47547-12CD-73F0-F7B4-4FCDD475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927741"/>
            <a:ext cx="7680000" cy="576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F57934-1E88-C3F6-4AE8-40A439982D24}"/>
              </a:ext>
            </a:extLst>
          </p:cNvPr>
          <p:cNvSpPr txBox="1"/>
          <p:nvPr/>
        </p:nvSpPr>
        <p:spPr>
          <a:xfrm>
            <a:off x="191344" y="2996952"/>
            <a:ext cx="1898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Ours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endParaRPr kumimoji="1" lang="zh-CN" altLang="en-US" sz="28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2140DF1-8BF6-EB67-E554-711C8E3FD789}"/>
              </a:ext>
            </a:extLst>
          </p:cNvPr>
          <p:cNvCxnSpPr>
            <a:stCxn id="9" idx="3"/>
          </p:cNvCxnSpPr>
          <p:nvPr/>
        </p:nvCxnSpPr>
        <p:spPr>
          <a:xfrm flipV="1">
            <a:off x="2089877" y="2132856"/>
            <a:ext cx="1310381" cy="1125706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48CFDDB-F58D-96C6-C4B6-DAA314F6DD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89877" y="2182071"/>
            <a:ext cx="3542629" cy="1076491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762909A-BB51-35C7-5443-73902337BE6C}"/>
              </a:ext>
            </a:extLst>
          </p:cNvPr>
          <p:cNvCxnSpPr>
            <a:stCxn id="9" idx="3"/>
          </p:cNvCxnSpPr>
          <p:nvPr/>
        </p:nvCxnSpPr>
        <p:spPr>
          <a:xfrm>
            <a:off x="2089877" y="3258562"/>
            <a:ext cx="5846885" cy="0"/>
          </a:xfrm>
          <a:prstGeom prst="straightConnector1">
            <a:avLst/>
          </a:prstGeom>
          <a:ln w="38100">
            <a:headEnd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AF80E7-FF8D-43FB-0772-BCB5CC547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736600"/>
            <a:ext cx="10375900" cy="61214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640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PBMC-Kang dataset</a:t>
            </a:r>
            <a:endParaRPr lang="zh-CN" altLang="en-US" sz="24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A5A2F2-0C73-EA58-DB47-36C23FD715AF}"/>
              </a:ext>
            </a:extLst>
          </p:cNvPr>
          <p:cNvSpPr/>
          <p:nvPr/>
        </p:nvSpPr>
        <p:spPr>
          <a:xfrm>
            <a:off x="2783632" y="1916832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74C294-BA86-51C2-36CD-5E3939874573}"/>
              </a:ext>
            </a:extLst>
          </p:cNvPr>
          <p:cNvSpPr/>
          <p:nvPr/>
        </p:nvSpPr>
        <p:spPr>
          <a:xfrm>
            <a:off x="6492962" y="932240"/>
            <a:ext cx="648072" cy="269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DB1580-F4BA-3F31-F334-F5FCBCA9A7AE}"/>
              </a:ext>
            </a:extLst>
          </p:cNvPr>
          <p:cNvSpPr/>
          <p:nvPr/>
        </p:nvSpPr>
        <p:spPr>
          <a:xfrm>
            <a:off x="9408368" y="83627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D13F0-14A7-34D8-F52F-FDD940F289B0}"/>
              </a:ext>
            </a:extLst>
          </p:cNvPr>
          <p:cNvSpPr/>
          <p:nvPr/>
        </p:nvSpPr>
        <p:spPr>
          <a:xfrm>
            <a:off x="6354266" y="3885608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4F6575-281B-30A8-5909-7DDF460B4D1A}"/>
              </a:ext>
            </a:extLst>
          </p:cNvPr>
          <p:cNvSpPr/>
          <p:nvPr/>
        </p:nvSpPr>
        <p:spPr>
          <a:xfrm>
            <a:off x="9408326" y="3891803"/>
            <a:ext cx="7200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E9DB9-1D5E-2F21-4471-4F78A9B97F6C}"/>
              </a:ext>
            </a:extLst>
          </p:cNvPr>
          <p:cNvSpPr txBox="1"/>
          <p:nvPr/>
        </p:nvSpPr>
        <p:spPr>
          <a:xfrm>
            <a:off x="2063552" y="1743199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FD750E-24C8-E67F-8AC3-AE827519DBC3}"/>
              </a:ext>
            </a:extLst>
          </p:cNvPr>
          <p:cNvSpPr txBox="1"/>
          <p:nvPr/>
        </p:nvSpPr>
        <p:spPr>
          <a:xfrm>
            <a:off x="8800625" y="712912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2BA7A7-DAEF-4CB6-BE86-A75D8DCD4331}"/>
              </a:ext>
            </a:extLst>
          </p:cNvPr>
          <p:cNvSpPr txBox="1"/>
          <p:nvPr/>
        </p:nvSpPr>
        <p:spPr>
          <a:xfrm>
            <a:off x="5845188" y="73958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D67E5-5A91-7DE5-BB63-186EC6ABDEDF}"/>
              </a:ext>
            </a:extLst>
          </p:cNvPr>
          <p:cNvSpPr txBox="1"/>
          <p:nvPr/>
        </p:nvSpPr>
        <p:spPr>
          <a:xfrm>
            <a:off x="5845188" y="3711975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4BABA-7CFC-F0A9-40C2-486421D6EFF8}"/>
              </a:ext>
            </a:extLst>
          </p:cNvPr>
          <p:cNvSpPr txBox="1"/>
          <p:nvPr/>
        </p:nvSpPr>
        <p:spPr>
          <a:xfrm>
            <a:off x="8796556" y="371197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47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96" y="2780928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600" dirty="0">
                <a:solidFill>
                  <a:srgbClr val="F57FB0"/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Background</a:t>
            </a:r>
            <a:endParaRPr lang="zh-CN" altLang="en-US" sz="5400" spc="600" dirty="0">
              <a:solidFill>
                <a:srgbClr val="F57FB0"/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667" y="3718800"/>
            <a:ext cx="48207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57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PBMC-Zheng dataset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D32F5D-DBC3-8083-8FD6-9792194E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1"/>
          <a:stretch/>
        </p:blipFill>
        <p:spPr>
          <a:xfrm>
            <a:off x="1712151" y="1086684"/>
            <a:ext cx="8767697" cy="5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9545EB-2C6E-7367-FC1E-FD708CF0A167}"/>
              </a:ext>
            </a:extLst>
          </p:cNvPr>
          <p:cNvSpPr/>
          <p:nvPr/>
        </p:nvSpPr>
        <p:spPr>
          <a:xfrm>
            <a:off x="7478553" y="3501008"/>
            <a:ext cx="1152128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C71573-FFB8-820F-4883-1251E25D3953}"/>
              </a:ext>
            </a:extLst>
          </p:cNvPr>
          <p:cNvSpPr/>
          <p:nvPr/>
        </p:nvSpPr>
        <p:spPr>
          <a:xfrm>
            <a:off x="8630681" y="2276872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0C62C5-C459-55E4-11EE-C84FB995E358}"/>
              </a:ext>
            </a:extLst>
          </p:cNvPr>
          <p:cNvSpPr/>
          <p:nvPr/>
        </p:nvSpPr>
        <p:spPr>
          <a:xfrm>
            <a:off x="8640000" y="4608000"/>
            <a:ext cx="849695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9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7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Results: </a:t>
            </a:r>
            <a:r>
              <a:rPr kumimoji="0" lang="en-US" altLang="zh-CN" sz="24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Hpoly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Dataset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2EA84-A0F5-8D5B-EDD5-DBA81B6E3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200"/>
          <a:stretch/>
        </p:blipFill>
        <p:spPr>
          <a:xfrm>
            <a:off x="7498312" y="4204775"/>
            <a:ext cx="3388477" cy="217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EC39F4-1B0A-014F-BCBF-91E1C3743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4109835" y="4204775"/>
            <a:ext cx="3388477" cy="2176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4D1A59-42A6-19D6-3407-D843976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" r="22515"/>
          <a:stretch/>
        </p:blipFill>
        <p:spPr>
          <a:xfrm>
            <a:off x="723705" y="4204775"/>
            <a:ext cx="3388477" cy="2176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A9732-B280-870F-747B-660E444A77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r="22200"/>
          <a:stretch/>
        </p:blipFill>
        <p:spPr>
          <a:xfrm>
            <a:off x="4060369" y="1467458"/>
            <a:ext cx="3388478" cy="21783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A360B9-75C1-46B8-0B78-8E7EE0CA26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r="22200"/>
          <a:stretch/>
        </p:blipFill>
        <p:spPr>
          <a:xfrm>
            <a:off x="7498312" y="1502377"/>
            <a:ext cx="3388477" cy="21434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C950DE-4187-B62B-83B1-1B217E153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949" y="1660614"/>
            <a:ext cx="2453987" cy="16116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E4B068-CB58-B3C1-08C6-6623FB9532A4}"/>
              </a:ext>
            </a:extLst>
          </p:cNvPr>
          <p:cNvSpPr txBox="1"/>
          <p:nvPr/>
        </p:nvSpPr>
        <p:spPr>
          <a:xfrm>
            <a:off x="144613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scPerb(ours)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B5D036-C34F-E602-8FA8-B1AAAB719EC6}"/>
              </a:ext>
            </a:extLst>
          </p:cNvPr>
          <p:cNvSpPr txBox="1"/>
          <p:nvPr/>
        </p:nvSpPr>
        <p:spPr>
          <a:xfrm>
            <a:off x="4782799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CVAE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7C5DD-2BAB-86C7-2771-9589EBFDE215}"/>
              </a:ext>
            </a:extLst>
          </p:cNvPr>
          <p:cNvSpPr txBox="1"/>
          <p:nvPr/>
        </p:nvSpPr>
        <p:spPr>
          <a:xfrm>
            <a:off x="4832264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5B8F72-5C71-F1A5-976E-D2FE2D01DCFC}"/>
              </a:ext>
            </a:extLst>
          </p:cNvPr>
          <p:cNvSpPr txBox="1"/>
          <p:nvPr/>
        </p:nvSpPr>
        <p:spPr>
          <a:xfrm>
            <a:off x="8220741" y="3759423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E95C2-A7DE-D4E2-9FFF-22D8FCDED598}"/>
              </a:ext>
            </a:extLst>
          </p:cNvPr>
          <p:cNvSpPr txBox="1"/>
          <p:nvPr/>
        </p:nvSpPr>
        <p:spPr>
          <a:xfrm>
            <a:off x="8220741" y="1095214"/>
            <a:ext cx="1943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Future</a:t>
            </a:r>
            <a:endParaRPr lang="zh-CN" altLang="en-US" sz="5400" b="1" spc="600" dirty="0">
              <a:solidFill>
                <a:srgbClr val="F57F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2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723705" y="1268760"/>
            <a:ext cx="3852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model…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55329-DDFF-5F5B-0367-AFA10AA29C9F}"/>
              </a:ext>
            </a:extLst>
          </p:cNvPr>
          <p:cNvGrpSpPr/>
          <p:nvPr/>
        </p:nvGrpSpPr>
        <p:grpSpPr>
          <a:xfrm>
            <a:off x="407368" y="2132999"/>
            <a:ext cx="11377264" cy="3275451"/>
            <a:chOff x="119336" y="2475772"/>
            <a:chExt cx="11953328" cy="34412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33BB241-5416-8F82-C0F7-C7E0E9108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16"/>
            <a:stretch/>
          </p:blipFill>
          <p:spPr>
            <a:xfrm>
              <a:off x="119336" y="3059640"/>
              <a:ext cx="5760639" cy="28574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26087AE-7E49-85BD-5591-759681A3BAF6}"/>
                </a:ext>
              </a:extLst>
            </p:cNvPr>
            <p:cNvSpPr txBox="1"/>
            <p:nvPr/>
          </p:nvSpPr>
          <p:spPr>
            <a:xfrm>
              <a:off x="2301291" y="2475772"/>
              <a:ext cx="1396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VQVAE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C1B985-C0BB-D70F-2F48-358E6AD3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027" y="3059640"/>
              <a:ext cx="5760637" cy="28574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ECAD89-AC7E-7284-7BAE-FC868DDD9EE4}"/>
                </a:ext>
              </a:extLst>
            </p:cNvPr>
            <p:cNvSpPr txBox="1"/>
            <p:nvPr/>
          </p:nvSpPr>
          <p:spPr>
            <a:xfrm>
              <a:off x="7921837" y="2475772"/>
              <a:ext cx="2541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r>
                <a: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C4D72C6-0BDC-3CC0-EC7E-DD206844B45E}"/>
              </a:ext>
            </a:extLst>
          </p:cNvPr>
          <p:cNvSpPr txBox="1"/>
          <p:nvPr/>
        </p:nvSpPr>
        <p:spPr>
          <a:xfrm>
            <a:off x="568535" y="5935190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N.A.,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[8]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Rombach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R.,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[9]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Future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6927E-C9E8-7895-E90D-4048EF797093}"/>
              </a:ext>
            </a:extLst>
          </p:cNvPr>
          <p:cNvSpPr txBox="1"/>
          <p:nvPr/>
        </p:nvSpPr>
        <p:spPr>
          <a:xfrm>
            <a:off x="895752" y="1305077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step…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341E1-4AC3-77EE-ED66-B2C63BD60DD5}"/>
              </a:ext>
            </a:extLst>
          </p:cNvPr>
          <p:cNvSpPr txBox="1"/>
          <p:nvPr/>
        </p:nvSpPr>
        <p:spPr>
          <a:xfrm>
            <a:off x="5315489" y="1513393"/>
            <a:ext cx="497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real world, cells are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isolated.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tissues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39C87A-F9EB-8822-A2FD-5FD29559F888}"/>
              </a:ext>
            </a:extLst>
          </p:cNvPr>
          <p:cNvSpPr txBox="1"/>
          <p:nvPr/>
        </p:nvSpPr>
        <p:spPr>
          <a:xfrm>
            <a:off x="5315489" y="3895763"/>
            <a:ext cx="5857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predict: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028D9D-DBD9-FCB4-971D-402CC14C158F}"/>
              </a:ext>
            </a:extLst>
          </p:cNvPr>
          <p:cNvSpPr txBox="1"/>
          <p:nvPr/>
        </p:nvSpPr>
        <p:spPr>
          <a:xfrm>
            <a:off x="5315488" y="4902283"/>
            <a:ext cx="654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may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breakthroughs in fields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tissue cell function, microenvironment interaction, developmental process lineage tracking, and</a:t>
            </a:r>
            <a:r>
              <a:rPr lang="zh-CN" altLang="en-US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pathology.</a:t>
            </a:r>
            <a:endParaRPr lang="en-US" altLang="zh-CN" sz="2400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D02F1A-2981-701D-5AC9-E5C338E0628B}"/>
              </a:ext>
            </a:extLst>
          </p:cNvPr>
          <p:cNvSpPr txBox="1"/>
          <p:nvPr/>
        </p:nvSpPr>
        <p:spPr>
          <a:xfrm>
            <a:off x="5315489" y="2519912"/>
            <a:ext cx="639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039CA4-3F38-762A-AC32-9EE233385589}"/>
              </a:ext>
            </a:extLst>
          </p:cNvPr>
          <p:cNvSpPr txBox="1"/>
          <p:nvPr/>
        </p:nvSpPr>
        <p:spPr>
          <a:xfrm>
            <a:off x="479376" y="6294330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Tang, Z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et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kumimoji="1"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[10]</a:t>
            </a:r>
            <a:endParaRPr kumimoji="1"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824929-C724-7CC2-7762-78229DAC12DB}"/>
              </a:ext>
            </a:extLst>
          </p:cNvPr>
          <p:cNvSpPr txBox="1"/>
          <p:nvPr/>
        </p:nvSpPr>
        <p:spPr>
          <a:xfrm>
            <a:off x="1180214" y="6794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0F32FA-171F-5310-75EA-D9F274197EE2}"/>
              </a:ext>
            </a:extLst>
          </p:cNvPr>
          <p:cNvGrpSpPr/>
          <p:nvPr/>
        </p:nvGrpSpPr>
        <p:grpSpPr>
          <a:xfrm>
            <a:off x="191344" y="2132999"/>
            <a:ext cx="4504151" cy="3960440"/>
            <a:chOff x="191344" y="2132999"/>
            <a:chExt cx="4504151" cy="396044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D79038D-14AF-2B7C-5AF1-0184C58C8D6E}"/>
                </a:ext>
              </a:extLst>
            </p:cNvPr>
            <p:cNvGrpSpPr/>
            <p:nvPr/>
          </p:nvGrpSpPr>
          <p:grpSpPr>
            <a:xfrm>
              <a:off x="191344" y="2132999"/>
              <a:ext cx="4504151" cy="3960440"/>
              <a:chOff x="839415" y="1988840"/>
              <a:chExt cx="4504151" cy="396044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F2C903C-07C9-1E08-D522-EC3DF434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9415" y="2545281"/>
                <a:ext cx="4504151" cy="3403999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C91F-71AA-DB2F-71BD-89ECF909EF21}"/>
                  </a:ext>
                </a:extLst>
              </p:cNvPr>
              <p:cNvSpPr txBox="1"/>
              <p:nvPr/>
            </p:nvSpPr>
            <p:spPr>
              <a:xfrm>
                <a:off x="1543823" y="1988840"/>
                <a:ext cx="3095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Transcriptomics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22AC6CB-8309-EE5F-238B-2C82871DBFDB}"/>
                </a:ext>
              </a:extLst>
            </p:cNvPr>
            <p:cNvSpPr/>
            <p:nvPr/>
          </p:nvSpPr>
          <p:spPr>
            <a:xfrm>
              <a:off x="479376" y="2924944"/>
              <a:ext cx="360040" cy="282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References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15B465-6A5E-7A6E-B15E-51EC6CE06448}"/>
              </a:ext>
            </a:extLst>
          </p:cNvPr>
          <p:cNvSpPr txBox="1"/>
          <p:nvPr/>
        </p:nvSpPr>
        <p:spPr>
          <a:xfrm>
            <a:off x="723705" y="1030026"/>
            <a:ext cx="10008652" cy="582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Hsiue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Wright K M, Douglass J,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Targeting a neoantigen derived from a common TP53 mutation[J]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Science, 2021, 371(6533).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Lotfollahi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F.A. Wolf, and F.J. Theis,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 predicts single-cell perturbation responses. Nature Methods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 16(8): p. 715-721.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Ghahramani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F.M. Watt, and N.M. Luscombe,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 uncover epidermal regulators and predict single cell perturbations.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2018: p. 262501.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kumimoji="1"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stGAN</a:t>
            </a:r>
            <a:r>
              <a:rPr kumimoji="1"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S. Laine, and T. Aila.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style-based generator architecture for generative adversarial networks.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Proceedings of the IEEE/CVF conference on computer vision and pattern recognition. 2019.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-Zheng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Zheng, G.X.,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Massively parallel digital transcriptional profiling of single cells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 8(1): p. 14049.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Pbmc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-Kang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Kang, H.M.,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Multiplexed droplet single-cell RNA-sequencing using natural genetic variation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biotechnology, 2018. 36(1): p. 89-94.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Hpoly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Haber, A.L.,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single-cell survey of the small intestinal epithelium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Nature, 2017. 551(7680): p. 333-339.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Rink, N.A., et al.,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Memory-efficient array redistribution through portable collective communication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arXiv:2112.01075, 2021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zh-CN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Rombach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et al. 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 synthesis with latent diffusion models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Proceedings of the IEEE/CVF conference on computer vision and pattern recognition. 2022.</a:t>
            </a:r>
            <a:r>
              <a:rPr lang="zh-CN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Tang, Z., Li, Z., Hou, T. et al. </a:t>
            </a:r>
            <a:r>
              <a:rPr lang="en-US" altLang="zh-CN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SiGra</a:t>
            </a:r>
            <a:r>
              <a:rPr lang="en-US" altLang="zh-CN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single-cell spatial elucidation through an image-augmented graph transformer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Nat </a:t>
            </a:r>
            <a:r>
              <a:rPr lang="en-US" altLang="zh-C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5618 (2023).</a:t>
            </a:r>
          </a:p>
        </p:txBody>
      </p:sp>
    </p:spTree>
    <p:extLst>
      <p:ext uri="{BB962C8B-B14F-4D97-AF65-F5344CB8AC3E}">
        <p14:creationId xmlns:p14="http://schemas.microsoft.com/office/powerpoint/2010/main" val="20301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447928" y="1725310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57FB0"/>
                </a:solidFill>
                <a:latin typeface="iAi" panose="00000400000000000000" pitchFamily="2" charset="0"/>
              </a:rPr>
              <a:t>2023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Thanks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for</a:t>
            </a:r>
            <a:r>
              <a:rPr lang="zh-CN" altLang="en-US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 </a:t>
            </a:r>
            <a:r>
              <a:rPr lang="en-US" altLang="zh-CN" sz="4000" dirty="0">
                <a:latin typeface="造字工房典黑（非商用）常规体" pitchFamily="2" charset="-122"/>
                <a:ea typeface="造字工房典黑（非商用）常规体" pitchFamily="2" charset="-122"/>
              </a:rPr>
              <a:t>listening!</a:t>
            </a:r>
            <a:endParaRPr lang="zh-CN" altLang="en-US" sz="4000" dirty="0"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4E6F03-6432-E625-0FBF-2393DF4033EF}"/>
              </a:ext>
            </a:extLst>
          </p:cNvPr>
          <p:cNvGrpSpPr/>
          <p:nvPr/>
        </p:nvGrpSpPr>
        <p:grpSpPr>
          <a:xfrm>
            <a:off x="5663952" y="4101638"/>
            <a:ext cx="4824536" cy="705374"/>
            <a:chOff x="6417071" y="3428999"/>
            <a:chExt cx="4824536" cy="705374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E8CEA2-DEBD-4ED0-4B95-C8B79C090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071" y="3428999"/>
              <a:ext cx="48245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2023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wis721 Cn BT" panose="020B050602020203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rPr>
                <a:t> 丘成桐中学科学奖计算机组答辩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05701E-6DC7-BF58-9A8B-D2672C53FD2A}"/>
                </a:ext>
              </a:extLst>
            </p:cNvPr>
            <p:cNvSpPr txBox="1"/>
            <p:nvPr/>
          </p:nvSpPr>
          <p:spPr>
            <a:xfrm>
              <a:off x="8112224" y="3795819"/>
              <a:ext cx="3129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演讲者：汤子嘉  时间：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2023.12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4093512" y="2644170"/>
            <a:ext cx="400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spc="600" dirty="0">
                <a:solidFill>
                  <a:srgbClr val="F57FB0"/>
                </a:solidFill>
                <a:latin typeface="NOTEWORTHY LIGHT" panose="02000400000000000000" pitchFamily="2" charset="0"/>
                <a:ea typeface="NOTEWORTHY LIGHT" panose="02000400000000000000" pitchFamily="2" charset="0"/>
                <a:cs typeface="APPLE CHANCERY" panose="03020702040506060504" pitchFamily="66" charset="-79"/>
                <a:sym typeface="微软雅黑" panose="020B0503020204020204" pitchFamily="34" charset="-122"/>
              </a:rPr>
              <a:t>Q&amp;A</a:t>
            </a:r>
            <a:endParaRPr lang="zh-CN" altLang="en-US" sz="9600" b="1" spc="600" dirty="0">
              <a:solidFill>
                <a:srgbClr val="F57FB0"/>
              </a:solidFill>
              <a:latin typeface="NOTEWORTHY LIGHT" panose="02000400000000000000" pitchFamily="2" charset="0"/>
              <a:ea typeface="NOTEWORTHY LIGHT" panose="02000400000000000000" pitchFamily="2" charset="0"/>
              <a:cs typeface="APPLE CHANCERY" panose="03020702040506060504" pitchFamily="66" charset="-79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1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7168E-645A-71F0-D34E-0278C549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3" y="1340768"/>
            <a:ext cx="9480376" cy="49995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07F932-3CB3-C900-2096-6619B49ACDF3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1007CA-49E6-D284-078C-030AE739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196752"/>
            <a:ext cx="9348700" cy="52408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2967C3-E9B0-010E-D1E4-252393AD737A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31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7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What is single-cell?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81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7E6A7B-A564-5901-3198-54E7AAFB6070}"/>
              </a:ext>
            </a:extLst>
          </p:cNvPr>
          <p:cNvGrpSpPr/>
          <p:nvPr/>
        </p:nvGrpSpPr>
        <p:grpSpPr>
          <a:xfrm>
            <a:off x="2093978" y="2132999"/>
            <a:ext cx="8004044" cy="4132087"/>
            <a:chOff x="2093978" y="2132999"/>
            <a:chExt cx="8004044" cy="413208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E9B859-BF71-1C14-F89D-5D3284931F84}"/>
                </a:ext>
              </a:extLst>
            </p:cNvPr>
            <p:cNvGrpSpPr/>
            <p:nvPr/>
          </p:nvGrpSpPr>
          <p:grpSpPr>
            <a:xfrm>
              <a:off x="2093978" y="2132999"/>
              <a:ext cx="8004044" cy="1778618"/>
              <a:chOff x="2495600" y="3460938"/>
              <a:chExt cx="7223112" cy="160508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3A6548C-DA87-4B14-909B-F17F2B9D7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93" b="54535"/>
              <a:stretch/>
            </p:blipFill>
            <p:spPr>
              <a:xfrm>
                <a:off x="2495600" y="3841884"/>
                <a:ext cx="7223112" cy="1224137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D70C9C-753A-28B7-CE63-2AC11E654755}"/>
                  </a:ext>
                </a:extLst>
              </p:cNvPr>
              <p:cNvSpPr txBox="1"/>
              <p:nvPr/>
            </p:nvSpPr>
            <p:spPr>
              <a:xfrm>
                <a:off x="3504292" y="3460938"/>
                <a:ext cx="5205744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 technique (traditional)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9269E2-85A4-528F-3E46-BDCA14765D85}"/>
                </a:ext>
              </a:extLst>
            </p:cNvPr>
            <p:cNvGrpSpPr/>
            <p:nvPr/>
          </p:nvGrpSpPr>
          <p:grpSpPr>
            <a:xfrm>
              <a:off x="2093978" y="4100009"/>
              <a:ext cx="8004044" cy="2165077"/>
              <a:chOff x="2596626" y="4869160"/>
              <a:chExt cx="7223112" cy="195383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0D83455-CC94-A261-674D-185C7CC74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032"/>
              <a:stretch/>
            </p:blipFill>
            <p:spPr>
              <a:xfrm>
                <a:off x="2596626" y="5301208"/>
                <a:ext cx="7223112" cy="152178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5704C1-233E-2689-95DC-59B7AE830454}"/>
                  </a:ext>
                </a:extLst>
              </p:cNvPr>
              <p:cNvSpPr txBox="1"/>
              <p:nvPr/>
            </p:nvSpPr>
            <p:spPr>
              <a:xfrm>
                <a:off x="3971303" y="4869160"/>
                <a:ext cx="4473763" cy="4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Single-cell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sequencing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0DB087B-64A7-EBBC-0E4B-B4D0F420626F}"/>
              </a:ext>
            </a:extLst>
          </p:cNvPr>
          <p:cNvSpPr txBox="1"/>
          <p:nvPr/>
        </p:nvSpPr>
        <p:spPr>
          <a:xfrm>
            <a:off x="589804" y="6388047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恒诺新知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,(2021).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单细胞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RNA-seq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介绍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8AD5B5-E050-5397-BAAC-FB4EF843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56" y="1402944"/>
            <a:ext cx="8688288" cy="48643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E6786A-E0D6-4E9A-C879-172553C1879B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29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4DFC4-0173-3786-B42E-FAE3A34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26235"/>
            <a:ext cx="9294827" cy="5392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F46F8-E63E-328A-BEEB-C1B65B1049B3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89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BFFEF-2791-C64C-76E4-D738E5B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313620"/>
            <a:ext cx="9264352" cy="52014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BD0C31-64FF-4B87-C33E-ED095A7CF630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69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AD457-37B2-CE6A-60AB-A7BCD489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07779"/>
            <a:ext cx="9048328" cy="50153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BAFCD0-92D0-50F8-A545-AB2D5F393883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Appendix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39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892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What is single-cell?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9029EF-54C3-B284-CB38-A81050FB46C7}"/>
              </a:ext>
            </a:extLst>
          </p:cNvPr>
          <p:cNvSpPr txBox="1"/>
          <p:nvPr/>
        </p:nvSpPr>
        <p:spPr>
          <a:xfrm>
            <a:off x="723705" y="1268760"/>
            <a:ext cx="5751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Single-cell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060D8E-9463-E99D-80F7-B57D9828D294}"/>
              </a:ext>
            </a:extLst>
          </p:cNvPr>
          <p:cNvGrpSpPr/>
          <p:nvPr/>
        </p:nvGrpSpPr>
        <p:grpSpPr>
          <a:xfrm>
            <a:off x="784687" y="2060365"/>
            <a:ext cx="4836837" cy="4285763"/>
            <a:chOff x="478102" y="2060364"/>
            <a:chExt cx="4836837" cy="428576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84CF47-D269-7788-9C4B-26716ABD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71" y="2566127"/>
              <a:ext cx="3815494" cy="378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32D30A-921F-1C23-A4F1-A4539F26544D}"/>
                </a:ext>
              </a:extLst>
            </p:cNvPr>
            <p:cNvSpPr txBox="1"/>
            <p:nvPr/>
          </p:nvSpPr>
          <p:spPr>
            <a:xfrm>
              <a:off x="478102" y="2060364"/>
              <a:ext cx="483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Bulk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 technique (traditional)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2BA144-CD06-04E3-95D4-D334C5F598F2}"/>
              </a:ext>
            </a:extLst>
          </p:cNvPr>
          <p:cNvGrpSpPr/>
          <p:nvPr/>
        </p:nvGrpSpPr>
        <p:grpSpPr>
          <a:xfrm>
            <a:off x="6794184" y="2060364"/>
            <a:ext cx="4161972" cy="4285764"/>
            <a:chOff x="6464860" y="2060363"/>
            <a:chExt cx="4161972" cy="428576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9CBEB6-E58E-8153-91FA-5B4FE49B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229" y="2566127"/>
              <a:ext cx="3257234" cy="3780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77D74-F2DE-3B5C-BA56-3F5BF3781D42}"/>
                </a:ext>
              </a:extLst>
            </p:cNvPr>
            <p:cNvSpPr txBox="1"/>
            <p:nvPr/>
          </p:nvSpPr>
          <p:spPr>
            <a:xfrm>
              <a:off x="6464860" y="2060363"/>
              <a:ext cx="4161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Single-cell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sequencing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technique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3D64A73-F187-4F17-8195-C4D468F2FF34}"/>
              </a:ext>
            </a:extLst>
          </p:cNvPr>
          <p:cNvSpPr/>
          <p:nvPr/>
        </p:nvSpPr>
        <p:spPr>
          <a:xfrm>
            <a:off x="5420242" y="4202718"/>
            <a:ext cx="1351515" cy="506819"/>
          </a:xfrm>
          <a:prstGeom prst="notchedRightArrow">
            <a:avLst>
              <a:gd name="adj1" fmla="val 50000"/>
              <a:gd name="adj2" fmla="val 7469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00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What is perturbation?</a:t>
            </a:r>
            <a:endParaRPr lang="zh-CN" altLang="en-US" sz="3200" b="1" spc="600" dirty="0">
              <a:solidFill>
                <a:srgbClr val="F57FB0"/>
              </a:solidFill>
              <a:latin typeface="Consolas" panose="020B0609020204030204" pitchFamily="49" charset="0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58FEE-203B-7148-975B-DEFDB87E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33" y="2265023"/>
            <a:ext cx="6046078" cy="31293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261BB5-EAE9-9A8C-D06C-9400FD0B3CA5}"/>
              </a:ext>
            </a:extLst>
          </p:cNvPr>
          <p:cNvSpPr txBox="1"/>
          <p:nvPr/>
        </p:nvSpPr>
        <p:spPr>
          <a:xfrm>
            <a:off x="723704" y="1340768"/>
            <a:ext cx="1019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7B5D06-41E8-F33F-B962-56C6D06314DC}"/>
              </a:ext>
            </a:extLst>
          </p:cNvPr>
          <p:cNvSpPr txBox="1"/>
          <p:nvPr/>
        </p:nvSpPr>
        <p:spPr>
          <a:xfrm>
            <a:off x="911424" y="5487615"/>
            <a:ext cx="933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1F8C3-877B-0C75-4D08-374B50292DC2}"/>
              </a:ext>
            </a:extLst>
          </p:cNvPr>
          <p:cNvSpPr txBox="1"/>
          <p:nvPr/>
        </p:nvSpPr>
        <p:spPr>
          <a:xfrm>
            <a:off x="551384" y="6388047"/>
            <a:ext cx="21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Hsiue et al.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[1]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D2310-9E14-FEAC-7525-5B69D3D9CFF6}"/>
              </a:ext>
            </a:extLst>
          </p:cNvPr>
          <p:cNvSpPr txBox="1"/>
          <p:nvPr/>
        </p:nvSpPr>
        <p:spPr>
          <a:xfrm>
            <a:off x="1487448" y="342966"/>
            <a:ext cx="94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Why prediction?</a:t>
            </a:r>
            <a:endParaRPr kumimoji="0" lang="zh-CN" altLang="en-US" sz="32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723705" y="1327849"/>
            <a:ext cx="4427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predicting perturbation?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D62D6-2038-5793-A101-C81F93BB6884}"/>
              </a:ext>
            </a:extLst>
          </p:cNvPr>
          <p:cNvSpPr txBox="1"/>
          <p:nvPr/>
        </p:nvSpPr>
        <p:spPr>
          <a:xfrm>
            <a:off x="723705" y="1983347"/>
            <a:ext cx="10469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 prediction could provide insight for curing diseases.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0C4C4D-A01F-E5D9-8278-448C4F157B0B}"/>
              </a:ext>
            </a:extLst>
          </p:cNvPr>
          <p:cNvSpPr txBox="1"/>
          <p:nvPr/>
        </p:nvSpPr>
        <p:spPr>
          <a:xfrm>
            <a:off x="723705" y="2625926"/>
            <a:ext cx="875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whether a kind of new drugs could kill cancer cells or not.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AF0C0-CBE5-0841-79AE-C5A8559DAD7C}"/>
              </a:ext>
            </a:extLst>
          </p:cNvPr>
          <p:cNvSpPr txBox="1"/>
          <p:nvPr/>
        </p:nvSpPr>
        <p:spPr>
          <a:xfrm>
            <a:off x="723705" y="3206950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trials?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FB069-06C4-73AC-2B25-96543DD9C63A}"/>
              </a:ext>
            </a:extLst>
          </p:cNvPr>
          <p:cNvSpPr txBox="1"/>
          <p:nvPr/>
        </p:nvSpPr>
        <p:spPr>
          <a:xfrm>
            <a:off x="723705" y="3787974"/>
            <a:ext cx="6591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problem!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effect!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CB5DB-1AB9-1335-9D60-4A64841E7449}"/>
              </a:ext>
            </a:extLst>
          </p:cNvPr>
          <p:cNvSpPr txBox="1"/>
          <p:nvPr/>
        </p:nvSpPr>
        <p:spPr>
          <a:xfrm>
            <a:off x="723705" y="4368998"/>
            <a:ext cx="950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this drug significantly decrease the gene expression of 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could it significantly increase the gene expression of anti-cancer cells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8AC78F-2389-DE23-B7FD-7E7210A0FE4F}"/>
              </a:ext>
            </a:extLst>
          </p:cNvPr>
          <p:cNvSpPr txBox="1"/>
          <p:nvPr/>
        </p:nvSpPr>
        <p:spPr>
          <a:xfrm>
            <a:off x="723705" y="5319355"/>
            <a:ext cx="8340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could provide accurate predictions of such cases.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provide precious data for their future studying and researches.</a:t>
            </a:r>
          </a:p>
        </p:txBody>
      </p:sp>
    </p:spTree>
    <p:extLst>
      <p:ext uri="{BB962C8B-B14F-4D97-AF65-F5344CB8AC3E}">
        <p14:creationId xmlns:p14="http://schemas.microsoft.com/office/powerpoint/2010/main" val="384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AA900864-AD50-E998-E882-3B21A8C0FAC5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E75E0-61B5-990F-5EB5-A72A25E4632D}"/>
              </a:ext>
            </a:extLst>
          </p:cNvPr>
          <p:cNvSpPr txBox="1"/>
          <p:nvPr/>
        </p:nvSpPr>
        <p:spPr>
          <a:xfrm>
            <a:off x="810265" y="1327268"/>
            <a:ext cx="7064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existing solutions to this question?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89153-6A5F-2615-3C37-C4FC97E43BDF}"/>
              </a:ext>
            </a:extLst>
          </p:cNvPr>
          <p:cNvSpPr txBox="1"/>
          <p:nvPr/>
        </p:nvSpPr>
        <p:spPr>
          <a:xfrm>
            <a:off x="810265" y="1940639"/>
            <a:ext cx="6506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methods: such as linear regression.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GANs: such as CGAN, WGAN, and sc-WGAN.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VAEs: such as CVAE and scGen.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86BE69-F4D2-6294-DE56-B7CD35A33F5A}"/>
              </a:ext>
            </a:extLst>
          </p:cNvPr>
          <p:cNvSpPr txBox="1"/>
          <p:nvPr/>
        </p:nvSpPr>
        <p:spPr>
          <a:xfrm>
            <a:off x="810265" y="3467328"/>
            <a:ext cx="6396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limitations of these solutions?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9C637-029F-E277-4FA6-C3716FDFE107}"/>
              </a:ext>
            </a:extLst>
          </p:cNvPr>
          <p:cNvSpPr txBox="1"/>
          <p:nvPr/>
        </p:nvSpPr>
        <p:spPr>
          <a:xfrm>
            <a:off x="810265" y="4100879"/>
            <a:ext cx="11190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methods have poor predicting ability for non-linear cases.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 would provide “versatile” results, and the training process is not stable.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VAEs could result in “vague” results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could not divide control data from perturbed data).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69B7D5-CF13-8D7A-A9DE-B63D26E3CEDB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s</a:t>
            </a:r>
            <a:r>
              <a:rPr kumimoji="0" lang="en-US" altLang="zh-CN" sz="24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DED9C6-2F8D-BA86-BD6D-23423A6C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045"/>
          <a:stretch/>
        </p:blipFill>
        <p:spPr>
          <a:xfrm>
            <a:off x="425193" y="1484784"/>
            <a:ext cx="11341613" cy="439248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0001EF8-8E45-A38A-AF5B-8C48E19E06EA}"/>
              </a:ext>
            </a:extLst>
          </p:cNvPr>
          <p:cNvSpPr/>
          <p:nvPr/>
        </p:nvSpPr>
        <p:spPr>
          <a:xfrm>
            <a:off x="8737073" y="4687640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9103898-A1C0-0774-645C-C01C80A8472E}"/>
              </a:ext>
            </a:extLst>
          </p:cNvPr>
          <p:cNvSpPr/>
          <p:nvPr/>
        </p:nvSpPr>
        <p:spPr>
          <a:xfrm>
            <a:off x="9354698" y="44153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C588596A-2C00-6BD9-1364-5B1D0A33E215}"/>
              </a:ext>
            </a:extLst>
          </p:cNvPr>
          <p:cNvSpPr/>
          <p:nvPr/>
        </p:nvSpPr>
        <p:spPr>
          <a:xfrm>
            <a:off x="10040948" y="460745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ABFFAAF3-7040-DD7E-26A5-680967E7B36B}"/>
              </a:ext>
            </a:extLst>
          </p:cNvPr>
          <p:cNvSpPr/>
          <p:nvPr/>
        </p:nvSpPr>
        <p:spPr>
          <a:xfrm>
            <a:off x="11056598" y="4525105"/>
            <a:ext cx="183020" cy="183020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28A50-FAD5-994D-1BFE-56876A0B7D3E}"/>
              </a:ext>
            </a:extLst>
          </p:cNvPr>
          <p:cNvSpPr txBox="1"/>
          <p:nvPr/>
        </p:nvSpPr>
        <p:spPr>
          <a:xfrm>
            <a:off x="5456613" y="1223174"/>
            <a:ext cx="127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scGen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13F36-66A6-7B86-466C-79053BC631EF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813023-D89A-CABC-8044-F586615186A4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lang="en-US" altLang="zh-CN" sz="2400" b="1" spc="600" dirty="0">
                <a:solidFill>
                  <a:srgbClr val="F57FB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s</a:t>
            </a:r>
            <a:r>
              <a:rPr kumimoji="0" lang="en-US" altLang="zh-CN" sz="2400" b="1" i="0" u="none" strike="noStrike" kern="1200" cap="none" spc="600" normalizeH="0" baseline="0" noProof="0" dirty="0" err="1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0141-6ABB-1687-9D58-CF2C54E84AC8}"/>
              </a:ext>
            </a:extLst>
          </p:cNvPr>
          <p:cNvSpPr txBox="1"/>
          <p:nvPr/>
        </p:nvSpPr>
        <p:spPr>
          <a:xfrm>
            <a:off x="589804" y="638804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Lotfollahi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[2]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EAD66D-C6E9-B9CE-6104-DB0FA03C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6" y="1450961"/>
            <a:ext cx="3946822" cy="487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E17C58-ADEA-1980-122D-E6079F01077E}"/>
              </a:ext>
            </a:extLst>
          </p:cNvPr>
          <p:cNvSpPr txBox="1"/>
          <p:nvPr/>
        </p:nvSpPr>
        <p:spPr>
          <a:xfrm>
            <a:off x="4786177" y="927741"/>
            <a:ext cx="2043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sc-WGAN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0DBC7-D8F8-D060-8756-99004610F72A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132B2-17C6-2CDB-30F3-CC42E5EDFC80}"/>
              </a:ext>
            </a:extLst>
          </p:cNvPr>
          <p:cNvSpPr txBox="1"/>
          <p:nvPr/>
        </p:nvSpPr>
        <p:spPr>
          <a:xfrm>
            <a:off x="343847" y="6403436"/>
            <a:ext cx="1150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Ghahramani et al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[3]</a:t>
            </a:r>
            <a:endParaRPr kumimoji="1"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001DD1-B2CC-1729-D607-E087ACD3BDED}"/>
              </a:ext>
            </a:extLst>
          </p:cNvPr>
          <p:cNvSpPr txBox="1"/>
          <p:nvPr/>
        </p:nvSpPr>
        <p:spPr>
          <a:xfrm>
            <a:off x="1487448" y="342966"/>
            <a:ext cx="864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Background:</a:t>
            </a: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Existing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  <a:sym typeface="微软雅黑" panose="020B0503020204020204" pitchFamily="34" charset="-122"/>
              </a:rPr>
              <a:t>solutions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83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2744</TotalTime>
  <Words>1048</Words>
  <Application>Microsoft Macintosh PowerPoint</Application>
  <PresentationFormat>宽屏</PresentationFormat>
  <Paragraphs>190</Paragraphs>
  <Slides>33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等线</vt:lpstr>
      <vt:lpstr>微软雅黑</vt:lpstr>
      <vt:lpstr>造字工房典黑（非商用）常规体</vt:lpstr>
      <vt:lpstr>iAi</vt:lpstr>
      <vt:lpstr>Swis721 Cn BT</vt:lpstr>
      <vt:lpstr>Swis721 Lt BT</vt:lpstr>
      <vt:lpstr>Arial</vt:lpstr>
      <vt:lpstr>Calibri</vt:lpstr>
      <vt:lpstr>Cambria Math</vt:lpstr>
      <vt:lpstr>Consolas</vt:lpstr>
      <vt:lpstr>Franklin Gothic Medium Cond</vt:lpstr>
      <vt:lpstr>NOTEWORTHY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tang zijia</cp:lastModifiedBy>
  <cp:revision>226</cp:revision>
  <dcterms:modified xsi:type="dcterms:W3CDTF">2023-11-16T02:41:55Z</dcterms:modified>
</cp:coreProperties>
</file>